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61" r:id="rId5"/>
    <p:sldId id="260" r:id="rId6"/>
    <p:sldId id="267" r:id="rId7"/>
    <p:sldId id="266" r:id="rId8"/>
    <p:sldId id="262" r:id="rId9"/>
    <p:sldId id="263" r:id="rId10"/>
    <p:sldId id="264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E3F"/>
    <a:srgbClr val="FFFF00"/>
    <a:srgbClr val="FF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CB2A3-69F8-4C86-BDBD-674BE1584BF2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A8AF4-52DC-41EC-8DC2-7324B332A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1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CF7AA-A71B-4500-A76C-0ED7C9BC9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4A7DB7-7864-442A-BCAD-2B1ECE0DB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43DE3-5AAB-46C6-8BC2-82568FE7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144C-4C45-44D1-AC54-BDEEA9C95AD3}" type="datetime1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5C47A-0627-4E29-B280-8AB311FB2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Created by T Wray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83713-D8FA-41DF-AE21-2E47CBA05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8C37-F731-4381-A082-29EC79206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047624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21474-942D-468C-AC33-BCDC74FB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134C2-44C8-4DB4-A682-ED3E77BA2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1D823-7239-49D7-AF9F-FA294BA63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7646-339D-4A6D-B42F-E73A48304B75}" type="datetime1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79793-BB16-4A29-A61C-AB6FF6FA5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Created by T Wray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662A9-2E6A-480A-82D4-BE5D62F7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8C37-F731-4381-A082-29EC79206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038215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D61022-06B3-425C-980C-749B56E42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B222F5-E41A-4986-BEF9-6DF45003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AF0E7-D02B-427A-9511-8928C9FC3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3A84-8533-4059-8A0E-FFEE6291AE8A}" type="datetime1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38307-C6EC-48E3-BA82-3F5ED6395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Created by T Wray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6E952-02D7-445F-B75F-225F9980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8C37-F731-4381-A082-29EC79206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839312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F84F7-ED5E-4814-9A86-16C2B7B4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C5F76-E35A-425D-816F-91DE99EB9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97BC1-160A-4E3A-B52D-31BE82750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BECA-8E76-463F-995E-3A933780ADCD}" type="datetime1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00F84-841F-48FA-A269-87D952C9F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Created by T Wray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B555E-1D8F-4ADC-AF11-ED268E3A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8C37-F731-4381-A082-29EC79206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157411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55203-E134-4141-BA29-353F7ED17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8EEAA-ADAA-4562-B537-8DDF573D2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87CC3-7F14-464F-937D-8610DB274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27F4-2B47-4821-8A99-FFB0EB4CD2C0}" type="datetime1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9D0D-BE52-43CD-B945-EC0BC390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Created by T Wray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0A793-C6A3-4273-94C4-C9759B47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8C37-F731-4381-A082-29EC79206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752266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997BF-1661-43E1-B947-FB2D72C45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B4BD0-CB8D-4205-92BF-115114288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B9B07-1772-458F-9ECD-9892BD9A1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44BB7-8302-4BAA-B8DD-B997CCE15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3307D-E809-4183-8240-AE7FABCFA712}" type="datetime1">
              <a:rPr lang="en-GB" smtClean="0"/>
              <a:t>10/05/2018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F0B3A-47A8-4CAC-8B12-0F71140E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Created by T Wray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0D5F6-8929-484D-95BB-4F87AD2B2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8C37-F731-4381-A082-29EC79206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56064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F4BB8-6742-46A7-A5C1-1ABBB406E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A031A-FEA8-4B8E-A621-9E527779B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D6EBB-8C29-4F06-8034-2F2BEE141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D3FEA8-B92D-4C32-BAB5-AEE9C3D51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6D6AD6-8332-4376-A114-A02C04958D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7CB6EF-AAA9-4EF8-AFD8-0EA0BCEC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E375-9843-4E55-BE9A-A50E57AEF45E}" type="datetime1">
              <a:rPr lang="en-GB" smtClean="0"/>
              <a:t>10/05/2018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F94181-88C1-4CF2-A2C9-63703FA96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Created by T Wray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54BAF9-3214-496C-B698-BDFA47EE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8C37-F731-4381-A082-29EC79206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714474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2B8F5-F8F1-4AC6-9AF2-9F20F542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85C5F0-9FA6-4408-95C2-1191B47E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F1B-C1E8-44CA-8EB2-23D41D030040}" type="datetime1">
              <a:rPr lang="en-GB" smtClean="0"/>
              <a:t>10/05/2018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948931-F241-4369-9657-2B56795A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Created by T Wray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89F9B-9546-47E1-BF70-CA3D4FD8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8C37-F731-4381-A082-29EC79206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906981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DD513-64C7-4193-A74C-A56C94C6B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15DF-74C2-43E6-961D-BD3030BF5895}" type="datetime1">
              <a:rPr lang="en-GB" smtClean="0"/>
              <a:t>10/05/2018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663294-DFA3-4476-B9FC-6D8B7B81D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Created by T Wray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DDCB9-97CA-4A67-BFB5-CED1FC2FD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8C37-F731-4381-A082-29EC79206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63975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00BEC-5E55-46BF-A0E1-BFEBAFFFE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89A90-E65D-44E8-AA87-B5B2707E5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B2ECD-25F4-48F9-8634-A576C96BE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B157C-1E3E-4B09-BD7C-CB6B77441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72C9-C7F3-4AEF-AB77-A5E1183B2FFF}" type="datetime1">
              <a:rPr lang="en-GB" smtClean="0"/>
              <a:t>10/05/2018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3A1CC-31C0-49B1-A588-EB46637AC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Created by T Wray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007B6-6A67-45F4-990D-D268C3CF4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8C37-F731-4381-A082-29EC79206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903518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3EE66-1EC4-4FA5-949E-CCF60FB73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0655B3-D82E-44EB-A4CC-0EAC09B6A3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27821-8043-47BB-B5FE-839548F5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1AC31-316C-43E7-B603-241E8A82D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F1F0-7E24-4F9A-86E7-6F80C282FD13}" type="datetime1">
              <a:rPr lang="en-GB" smtClean="0"/>
              <a:t>10/05/2018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FFFB0-4891-4F07-9170-1B7429010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Created by T Wray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7D767-5A1B-44F9-8C32-7D636BC41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8C37-F731-4381-A082-29EC79206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299340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8414E9-BF92-4606-BF1D-018BB8814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59ADA-0A88-4D27-AEB9-FF8C8BA80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22DAF-10B9-4228-9CD2-7B8352221E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DE7E2-3521-4E41-A7B3-90F4E5587B58}" type="datetime1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405FF-FC69-4047-8130-C9A2ADDD5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Created by T Wray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33F4B-339D-4BC7-9FE1-AF4F80120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D8C37-F731-4381-A082-29EC79206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03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svg"/><Relationship Id="rId7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svg"/><Relationship Id="rId5" Type="http://schemas.openxmlformats.org/officeDocument/2006/relationships/image" Target="../media/image10.sv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svg"/><Relationship Id="rId7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svg"/><Relationship Id="rId5" Type="http://schemas.openxmlformats.org/officeDocument/2006/relationships/image" Target="../media/image10.sv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2A8BDA-E9AB-4855-80C9-562EDF3C78F0}"/>
              </a:ext>
            </a:extLst>
          </p:cNvPr>
          <p:cNvSpPr/>
          <p:nvPr/>
        </p:nvSpPr>
        <p:spPr>
          <a:xfrm>
            <a:off x="2571078" y="171431"/>
            <a:ext cx="6960193" cy="12163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23C7FD5-B582-4002-85C0-C3CFE9B50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4402" y="3371089"/>
            <a:ext cx="5385128" cy="39118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F6B60-2454-4A7B-8630-1946B2E2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4081" y="6637895"/>
            <a:ext cx="1241263" cy="191077"/>
          </a:xfrm>
        </p:spPr>
        <p:txBody>
          <a:bodyPr/>
          <a:lstStyle/>
          <a:p>
            <a:r>
              <a:rPr lang="en-GB" sz="1000" dirty="0">
                <a:latin typeface="Gill Sans MT" panose="020B0502020104020203" pitchFamily="34" charset="0"/>
              </a:rPr>
              <a:t>Created by T Wray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06E95B-F217-40E8-B976-1BE53C3832D5}"/>
              </a:ext>
            </a:extLst>
          </p:cNvPr>
          <p:cNvSpPr/>
          <p:nvPr/>
        </p:nvSpPr>
        <p:spPr>
          <a:xfrm>
            <a:off x="995182" y="225221"/>
            <a:ext cx="10083567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500" dirty="0">
                <a:latin typeface="Gill Sans MT" panose="020B0502020104020203" pitchFamily="34" charset="0"/>
              </a:rPr>
              <a:t>Worked Example</a:t>
            </a:r>
          </a:p>
          <a:p>
            <a:pPr algn="ctr"/>
            <a:endParaRPr lang="en-GB" sz="1000" dirty="0">
              <a:latin typeface="Gill Sans MT" panose="020B0502020104020203" pitchFamily="34" charset="0"/>
            </a:endParaRPr>
          </a:p>
          <a:p>
            <a:pPr algn="ctr"/>
            <a:r>
              <a:rPr lang="en-GB" sz="6500" dirty="0">
                <a:solidFill>
                  <a:schemeClr val="bg1"/>
                </a:solidFill>
                <a:latin typeface="Gill Sans MT" panose="020B0502020104020203" pitchFamily="34" charset="0"/>
              </a:rPr>
              <a:t>Find 1000 </a:t>
            </a:r>
            <a:r>
              <a:rPr lang="en-GB" sz="6500" u="sng" dirty="0">
                <a:solidFill>
                  <a:schemeClr val="bg1"/>
                </a:solidFill>
                <a:latin typeface="Gill Sans MT" panose="020B0502020104020203" pitchFamily="34" charset="0"/>
              </a:rPr>
              <a:t>more</a:t>
            </a:r>
            <a:r>
              <a:rPr lang="en-GB" sz="6500" dirty="0">
                <a:solidFill>
                  <a:schemeClr val="bg1"/>
                </a:solidFill>
                <a:latin typeface="Gill Sans MT" panose="020B0502020104020203" pitchFamily="34" charset="0"/>
              </a:rPr>
              <a:t> than a given number</a:t>
            </a:r>
          </a:p>
        </p:txBody>
      </p:sp>
    </p:spTree>
    <p:extLst>
      <p:ext uri="{BB962C8B-B14F-4D97-AF65-F5344CB8AC3E}">
        <p14:creationId xmlns:p14="http://schemas.microsoft.com/office/powerpoint/2010/main" val="2423440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7225A63-D692-49FE-B01D-7B05DCA91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409" y="4290726"/>
            <a:ext cx="4128219" cy="29988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2336B57-5407-464F-9AF5-A5F3E420C967}"/>
              </a:ext>
            </a:extLst>
          </p:cNvPr>
          <p:cNvSpPr/>
          <p:nvPr/>
        </p:nvSpPr>
        <p:spPr>
          <a:xfrm>
            <a:off x="5456214" y="2487875"/>
            <a:ext cx="5098501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9600" b="1" spc="1200" dirty="0">
                <a:solidFill>
                  <a:srgbClr val="EF7E3F"/>
                </a:solidFill>
                <a:latin typeface="Gill Sans MT" panose="020B0502020104020203" pitchFamily="34" charset="0"/>
              </a:rPr>
              <a:t>3,000</a:t>
            </a:r>
            <a:endParaRPr lang="en-GB" sz="9600" spc="1200" dirty="0">
              <a:solidFill>
                <a:srgbClr val="EF7E3F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C421ED-8FE0-43FD-B1E4-BD34711DCCAA}"/>
              </a:ext>
            </a:extLst>
          </p:cNvPr>
          <p:cNvSpPr/>
          <p:nvPr/>
        </p:nvSpPr>
        <p:spPr>
          <a:xfrm>
            <a:off x="0" y="0"/>
            <a:ext cx="12192000" cy="8808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F6B60-2454-4A7B-8630-1946B2E2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4081" y="6637895"/>
            <a:ext cx="1241263" cy="191077"/>
          </a:xfrm>
        </p:spPr>
        <p:txBody>
          <a:bodyPr/>
          <a:lstStyle/>
          <a:p>
            <a:r>
              <a:rPr lang="en-GB" sz="1000" dirty="0">
                <a:latin typeface="Gill Sans MT" panose="020B0502020104020203" pitchFamily="34" charset="0"/>
              </a:rPr>
              <a:t>Created by T Wray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06E95B-F217-40E8-B976-1BE53C3832D5}"/>
              </a:ext>
            </a:extLst>
          </p:cNvPr>
          <p:cNvSpPr/>
          <p:nvPr/>
        </p:nvSpPr>
        <p:spPr>
          <a:xfrm>
            <a:off x="141461" y="-1"/>
            <a:ext cx="119090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dirty="0">
                <a:latin typeface="Gill Sans MT" panose="020B0502020104020203" pitchFamily="34" charset="0"/>
              </a:rPr>
              <a:t>Q: Find 1,000 </a:t>
            </a:r>
            <a:r>
              <a:rPr lang="en-GB" sz="5000" u="sng" dirty="0">
                <a:latin typeface="Gill Sans MT" panose="020B0502020104020203" pitchFamily="34" charset="0"/>
              </a:rPr>
              <a:t>less</a:t>
            </a:r>
            <a:r>
              <a:rPr lang="en-GB" sz="5000" dirty="0">
                <a:latin typeface="Gill Sans MT" panose="020B0502020104020203" pitchFamily="34" charset="0"/>
              </a:rPr>
              <a:t> than 13,977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EF9C40-7B1C-4593-9937-4F17480FC5AD}"/>
              </a:ext>
            </a:extLst>
          </p:cNvPr>
          <p:cNvSpPr/>
          <p:nvPr/>
        </p:nvSpPr>
        <p:spPr>
          <a:xfrm>
            <a:off x="141461" y="1458684"/>
            <a:ext cx="119090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b="1" dirty="0">
                <a:latin typeface="Gill Sans MT" panose="020B0502020104020203" pitchFamily="34" charset="0"/>
              </a:rPr>
              <a:t>STEP 2</a:t>
            </a:r>
            <a:r>
              <a:rPr lang="en-GB" sz="5000" dirty="0">
                <a:latin typeface="Gill Sans MT" panose="020B0502020104020203" pitchFamily="34" charset="0"/>
              </a:rPr>
              <a:t>:  Find 1000 less than that value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BFF4A3-1001-4717-994C-F65C92C4E835}"/>
              </a:ext>
            </a:extLst>
          </p:cNvPr>
          <p:cNvGrpSpPr/>
          <p:nvPr/>
        </p:nvGrpSpPr>
        <p:grpSpPr>
          <a:xfrm>
            <a:off x="209409" y="2876820"/>
            <a:ext cx="4128219" cy="4410590"/>
            <a:chOff x="209409" y="2876820"/>
            <a:chExt cx="4128219" cy="441059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C0E93FE-16C4-4125-AA5C-101BD49E12EF}"/>
                </a:ext>
              </a:extLst>
            </p:cNvPr>
            <p:cNvGrpSpPr/>
            <p:nvPr/>
          </p:nvGrpSpPr>
          <p:grpSpPr>
            <a:xfrm>
              <a:off x="209409" y="2876820"/>
              <a:ext cx="4128219" cy="4410590"/>
              <a:chOff x="1067680" y="3655811"/>
              <a:chExt cx="4128219" cy="4410590"/>
            </a:xfrm>
          </p:grpSpPr>
          <p:pic>
            <p:nvPicPr>
              <p:cNvPr id="3" name="Graphic 2">
                <a:extLst>
                  <a:ext uri="{FF2B5EF4-FFF2-40B4-BE49-F238E27FC236}">
                    <a16:creationId xmlns:a16="http://schemas.microsoft.com/office/drawing/2014/main" id="{381CB771-3DD4-46C6-9139-F5EA48E63E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844799" y="3655811"/>
                <a:ext cx="2158974" cy="1441344"/>
              </a:xfrm>
              <a:prstGeom prst="rect">
                <a:avLst/>
              </a:prstGeom>
            </p:spPr>
          </p:pic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86502084-8F5F-4097-BABC-31923E26F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67680" y="5067601"/>
                <a:ext cx="4128219" cy="2998800"/>
              </a:xfrm>
              <a:prstGeom prst="rect">
                <a:avLst/>
              </a:prstGeom>
            </p:spPr>
          </p:pic>
        </p:grp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8F5E70D-191C-4103-9485-3D1F6F9C0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6524" y="3698779"/>
              <a:ext cx="331156" cy="3311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9CBCCC84-F7C7-4787-A3E7-CC3741CFD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47649" y="4136335"/>
              <a:ext cx="188876" cy="188876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7E225CED-2787-48D5-A97A-564C2DF86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894721" y="3901454"/>
              <a:ext cx="331156" cy="331156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438CACA9-9A4D-4F30-96FF-704FA7688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200368" y="4264369"/>
              <a:ext cx="188876" cy="188876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7F563288-010F-4AFF-A635-FBFD5B37BE5F}"/>
              </a:ext>
            </a:extLst>
          </p:cNvPr>
          <p:cNvSpPr/>
          <p:nvPr/>
        </p:nvSpPr>
        <p:spPr>
          <a:xfrm>
            <a:off x="5456213" y="3951615"/>
            <a:ext cx="5098501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9600" b="1" spc="1200" dirty="0">
                <a:ln w="28575">
                  <a:solidFill>
                    <a:schemeClr val="tx1"/>
                  </a:solidFill>
                </a:ln>
                <a:solidFill>
                  <a:srgbClr val="EF7E3F"/>
                </a:solidFill>
                <a:latin typeface="Gill Sans MT" panose="020B0502020104020203" pitchFamily="34" charset="0"/>
              </a:rPr>
              <a:t>2,000</a:t>
            </a:r>
            <a:endParaRPr lang="en-GB" sz="9600" spc="1200" dirty="0">
              <a:ln w="28575">
                <a:solidFill>
                  <a:schemeClr val="tx1"/>
                </a:solidFill>
              </a:ln>
              <a:solidFill>
                <a:srgbClr val="EF7E3F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5546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7225A63-D692-49FE-B01D-7B05DCA91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409" y="4290726"/>
            <a:ext cx="4128219" cy="2998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C421ED-8FE0-43FD-B1E4-BD34711DCCAA}"/>
              </a:ext>
            </a:extLst>
          </p:cNvPr>
          <p:cNvSpPr/>
          <p:nvPr/>
        </p:nvSpPr>
        <p:spPr>
          <a:xfrm>
            <a:off x="0" y="0"/>
            <a:ext cx="12192000" cy="8808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F6B60-2454-4A7B-8630-1946B2E2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4081" y="6637895"/>
            <a:ext cx="1241263" cy="191077"/>
          </a:xfrm>
        </p:spPr>
        <p:txBody>
          <a:bodyPr/>
          <a:lstStyle/>
          <a:p>
            <a:r>
              <a:rPr lang="en-GB" sz="1000" dirty="0">
                <a:latin typeface="Gill Sans MT" panose="020B0502020104020203" pitchFamily="34" charset="0"/>
              </a:rPr>
              <a:t>Created by T Wray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06E95B-F217-40E8-B976-1BE53C3832D5}"/>
              </a:ext>
            </a:extLst>
          </p:cNvPr>
          <p:cNvSpPr/>
          <p:nvPr/>
        </p:nvSpPr>
        <p:spPr>
          <a:xfrm>
            <a:off x="141461" y="-1"/>
            <a:ext cx="119090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dirty="0">
                <a:latin typeface="Gill Sans MT" panose="020B0502020104020203" pitchFamily="34" charset="0"/>
              </a:rPr>
              <a:t>Q: Find 1,000 </a:t>
            </a:r>
            <a:r>
              <a:rPr lang="en-GB" sz="5000" u="sng" dirty="0">
                <a:latin typeface="Gill Sans MT" panose="020B0502020104020203" pitchFamily="34" charset="0"/>
              </a:rPr>
              <a:t>less</a:t>
            </a:r>
            <a:r>
              <a:rPr lang="en-GB" sz="5000" dirty="0">
                <a:latin typeface="Gill Sans MT" panose="020B0502020104020203" pitchFamily="34" charset="0"/>
              </a:rPr>
              <a:t> than 13,977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EF9C40-7B1C-4593-9937-4F17480FC5AD}"/>
              </a:ext>
            </a:extLst>
          </p:cNvPr>
          <p:cNvSpPr/>
          <p:nvPr/>
        </p:nvSpPr>
        <p:spPr>
          <a:xfrm>
            <a:off x="141461" y="1458684"/>
            <a:ext cx="119090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b="1" dirty="0">
                <a:latin typeface="Gill Sans MT" panose="020B0502020104020203" pitchFamily="34" charset="0"/>
              </a:rPr>
              <a:t>STEP 3</a:t>
            </a:r>
            <a:r>
              <a:rPr lang="en-GB" sz="5000" dirty="0">
                <a:latin typeface="Gill Sans MT" panose="020B0502020104020203" pitchFamily="34" charset="0"/>
              </a:rPr>
              <a:t>:  Find 1000 less than that value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563288-010F-4AFF-A635-FBFD5B37BE5F}"/>
              </a:ext>
            </a:extLst>
          </p:cNvPr>
          <p:cNvSpPr/>
          <p:nvPr/>
        </p:nvSpPr>
        <p:spPr>
          <a:xfrm>
            <a:off x="5409816" y="3901454"/>
            <a:ext cx="5098501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9600" b="1" spc="1200" dirty="0">
                <a:ln w="28575">
                  <a:solidFill>
                    <a:schemeClr val="tx1"/>
                  </a:solidFill>
                </a:ln>
                <a:solidFill>
                  <a:srgbClr val="EF7E3F"/>
                </a:solidFill>
                <a:latin typeface="Gill Sans MT" panose="020B0502020104020203" pitchFamily="34" charset="0"/>
              </a:rPr>
              <a:t>   000</a:t>
            </a:r>
            <a:endParaRPr lang="en-GB" sz="9600" spc="1200" dirty="0">
              <a:ln w="28575">
                <a:solidFill>
                  <a:schemeClr val="tx1"/>
                </a:solidFill>
              </a:ln>
              <a:solidFill>
                <a:srgbClr val="EF7E3F"/>
              </a:solidFill>
              <a:latin typeface="Gill Sans MT" panose="020B05020201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9F55FF-17A0-4C2F-BB8B-51B67151DC22}"/>
              </a:ext>
            </a:extLst>
          </p:cNvPr>
          <p:cNvSpPr/>
          <p:nvPr/>
        </p:nvSpPr>
        <p:spPr>
          <a:xfrm>
            <a:off x="5456213" y="2695130"/>
            <a:ext cx="5098501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9600" b="1" spc="1200" dirty="0">
                <a:solidFill>
                  <a:schemeClr val="bg1"/>
                </a:solidFill>
                <a:latin typeface="Gill Sans MT" panose="020B0502020104020203" pitchFamily="34" charset="0"/>
              </a:rPr>
              <a:t>5,000</a:t>
            </a:r>
            <a:endParaRPr lang="en-GB" sz="9600" spc="1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E2B201-26F2-43B1-AA86-6914E87D97DB}"/>
              </a:ext>
            </a:extLst>
          </p:cNvPr>
          <p:cNvSpPr/>
          <p:nvPr/>
        </p:nvSpPr>
        <p:spPr>
          <a:xfrm>
            <a:off x="5037255" y="2695130"/>
            <a:ext cx="50985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600" b="1" spc="1200" dirty="0">
                <a:latin typeface="Gill Sans MT" panose="020B0502020104020203" pitchFamily="34" charset="0"/>
              </a:rPr>
              <a:t>1  ,977</a:t>
            </a:r>
            <a:endParaRPr lang="en-GB" sz="9600" spc="1200" dirty="0">
              <a:latin typeface="Gill Sans MT" panose="020B05020201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9AEF6E-51E9-4CF9-B331-F2D70F6CB270}"/>
              </a:ext>
            </a:extLst>
          </p:cNvPr>
          <p:cNvSpPr/>
          <p:nvPr/>
        </p:nvSpPr>
        <p:spPr>
          <a:xfrm>
            <a:off x="9068574" y="2153963"/>
            <a:ext cx="7335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dirty="0">
                <a:solidFill>
                  <a:srgbClr val="FF0000"/>
                </a:solidFill>
                <a:latin typeface="Gill Sans MT" panose="020B0502020104020203" pitchFamily="34" charset="0"/>
              </a:rPr>
              <a:t>O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9CF6C3-5E85-4C66-91C5-5F5911FE20CD}"/>
              </a:ext>
            </a:extLst>
          </p:cNvPr>
          <p:cNvSpPr/>
          <p:nvPr/>
        </p:nvSpPr>
        <p:spPr>
          <a:xfrm>
            <a:off x="8225609" y="2153963"/>
            <a:ext cx="7335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6CC1AF-CACE-4439-97B3-F7DD0C11B81C}"/>
              </a:ext>
            </a:extLst>
          </p:cNvPr>
          <p:cNvSpPr/>
          <p:nvPr/>
        </p:nvSpPr>
        <p:spPr>
          <a:xfrm>
            <a:off x="7371056" y="2166106"/>
            <a:ext cx="7335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dirty="0">
                <a:solidFill>
                  <a:srgbClr val="FF66FF"/>
                </a:solidFill>
                <a:latin typeface="Gill Sans MT" panose="020B0502020104020203" pitchFamily="34" charset="0"/>
              </a:rPr>
              <a:t>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DF3EFC3-30FB-419C-B41C-89C805584779}"/>
              </a:ext>
            </a:extLst>
          </p:cNvPr>
          <p:cNvSpPr/>
          <p:nvPr/>
        </p:nvSpPr>
        <p:spPr>
          <a:xfrm>
            <a:off x="5844125" y="2182991"/>
            <a:ext cx="11089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dirty="0">
                <a:solidFill>
                  <a:srgbClr val="EF7E3F"/>
                </a:solidFill>
                <a:latin typeface="Gill Sans MT" panose="020B0502020104020203" pitchFamily="34" charset="0"/>
              </a:rPr>
              <a:t>Th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CB26D0-EF78-4A46-AA19-7B6A43605B1C}"/>
              </a:ext>
            </a:extLst>
          </p:cNvPr>
          <p:cNvSpPr/>
          <p:nvPr/>
        </p:nvSpPr>
        <p:spPr>
          <a:xfrm>
            <a:off x="4579053" y="2175736"/>
            <a:ext cx="13943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dirty="0" err="1">
                <a:solidFill>
                  <a:srgbClr val="00B050"/>
                </a:solidFill>
                <a:latin typeface="Gill Sans MT" panose="020B0502020104020203" pitchFamily="34" charset="0"/>
              </a:rPr>
              <a:t>HTh</a:t>
            </a:r>
            <a:endParaRPr lang="en-GB" sz="5000" dirty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02B67EA-0D83-46F5-9638-BCB0767095F7}"/>
              </a:ext>
            </a:extLst>
          </p:cNvPr>
          <p:cNvSpPr/>
          <p:nvPr/>
        </p:nvSpPr>
        <p:spPr>
          <a:xfrm>
            <a:off x="5973354" y="2889738"/>
            <a:ext cx="867660" cy="1209474"/>
          </a:xfrm>
          <a:prstGeom prst="roundRect">
            <a:avLst/>
          </a:prstGeom>
          <a:solidFill>
            <a:srgbClr val="FFFF00">
              <a:alpha val="31000"/>
            </a:srgb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8EF22CA-8959-43E2-8714-1EED118A4663}"/>
              </a:ext>
            </a:extLst>
          </p:cNvPr>
          <p:cNvSpPr/>
          <p:nvPr/>
        </p:nvSpPr>
        <p:spPr>
          <a:xfrm>
            <a:off x="5934672" y="2709645"/>
            <a:ext cx="11706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600" b="1" spc="1200" dirty="0">
                <a:latin typeface="Gill Sans MT" panose="020B0502020104020203" pitchFamily="34" charset="0"/>
              </a:rPr>
              <a:t>3</a:t>
            </a:r>
            <a:endParaRPr lang="en-GB" sz="9600" spc="1200" dirty="0">
              <a:latin typeface="Gill Sans MT" panose="020B05020201040202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595166F-7FE8-46B4-AA39-E638EB162565}"/>
              </a:ext>
            </a:extLst>
          </p:cNvPr>
          <p:cNvSpPr/>
          <p:nvPr/>
        </p:nvSpPr>
        <p:spPr>
          <a:xfrm>
            <a:off x="5999125" y="3910530"/>
            <a:ext cx="1041784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9600" b="1" spc="1200" dirty="0">
                <a:ln w="28575">
                  <a:solidFill>
                    <a:schemeClr val="tx1"/>
                  </a:solidFill>
                </a:ln>
                <a:solidFill>
                  <a:srgbClr val="EF7E3F"/>
                </a:solidFill>
                <a:latin typeface="Gill Sans MT" panose="020B0502020104020203" pitchFamily="34" charset="0"/>
              </a:rPr>
              <a:t>2</a:t>
            </a:r>
            <a:endParaRPr lang="en-GB" sz="9600" spc="1200" dirty="0">
              <a:ln w="28575">
                <a:solidFill>
                  <a:schemeClr val="tx1"/>
                </a:solidFill>
              </a:ln>
              <a:solidFill>
                <a:srgbClr val="EF7E3F"/>
              </a:solidFill>
              <a:latin typeface="Gill Sans MT" panose="020B0502020104020203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BA728AB-A75E-43BC-BA3B-AA8BCCBC9546}"/>
              </a:ext>
            </a:extLst>
          </p:cNvPr>
          <p:cNvSpPr/>
          <p:nvPr/>
        </p:nvSpPr>
        <p:spPr>
          <a:xfrm>
            <a:off x="6706298" y="3770770"/>
            <a:ext cx="1041784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9600" b="1" spc="1200" dirty="0">
                <a:ln w="28575">
                  <a:solidFill>
                    <a:schemeClr val="tx1"/>
                  </a:solidFill>
                </a:ln>
                <a:solidFill>
                  <a:srgbClr val="EF7E3F"/>
                </a:solidFill>
                <a:latin typeface="Gill Sans MT" panose="020B0502020104020203" pitchFamily="34" charset="0"/>
              </a:rPr>
              <a:t>,</a:t>
            </a:r>
            <a:endParaRPr lang="en-GB" sz="9600" spc="1200" dirty="0">
              <a:ln w="28575">
                <a:solidFill>
                  <a:schemeClr val="tx1"/>
                </a:solidFill>
              </a:ln>
              <a:solidFill>
                <a:srgbClr val="EF7E3F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0894C45-4712-4089-8F2A-1A9289DFA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0166" y="3994850"/>
            <a:ext cx="1495707" cy="231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848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534 -0.168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844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-0.00105 -0.1701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7225A63-D692-49FE-B01D-7B05DCA91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9471" y="3530516"/>
            <a:ext cx="5013058" cy="36415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C421ED-8FE0-43FD-B1E4-BD34711DCCAA}"/>
              </a:ext>
            </a:extLst>
          </p:cNvPr>
          <p:cNvSpPr/>
          <p:nvPr/>
        </p:nvSpPr>
        <p:spPr>
          <a:xfrm>
            <a:off x="0" y="0"/>
            <a:ext cx="12192000" cy="8808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F6B60-2454-4A7B-8630-1946B2E2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4081" y="6637895"/>
            <a:ext cx="1241263" cy="191077"/>
          </a:xfrm>
        </p:spPr>
        <p:txBody>
          <a:bodyPr/>
          <a:lstStyle/>
          <a:p>
            <a:r>
              <a:rPr lang="en-GB" sz="1000" dirty="0">
                <a:latin typeface="Gill Sans MT" panose="020B0502020104020203" pitchFamily="34" charset="0"/>
              </a:rPr>
              <a:t>Created by T Wray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06E95B-F217-40E8-B976-1BE53C3832D5}"/>
              </a:ext>
            </a:extLst>
          </p:cNvPr>
          <p:cNvSpPr/>
          <p:nvPr/>
        </p:nvSpPr>
        <p:spPr>
          <a:xfrm>
            <a:off x="141461" y="-1"/>
            <a:ext cx="119090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dirty="0">
                <a:latin typeface="Gill Sans MT" panose="020B0502020104020203" pitchFamily="34" charset="0"/>
              </a:rPr>
              <a:t>Q: Find 1,000 </a:t>
            </a:r>
            <a:r>
              <a:rPr lang="en-GB" sz="5000" u="sng" dirty="0">
                <a:latin typeface="Gill Sans MT" panose="020B0502020104020203" pitchFamily="34" charset="0"/>
              </a:rPr>
              <a:t>less</a:t>
            </a:r>
            <a:r>
              <a:rPr lang="en-GB" sz="5000" dirty="0">
                <a:latin typeface="Gill Sans MT" panose="020B0502020104020203" pitchFamily="34" charset="0"/>
              </a:rPr>
              <a:t> than 13,977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85EB35D-7988-4472-BE32-6FE23D569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43190" y="1035168"/>
            <a:ext cx="7779224" cy="34419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EF9C40-7B1C-4593-9937-4F17480FC5AD}"/>
              </a:ext>
            </a:extLst>
          </p:cNvPr>
          <p:cNvSpPr/>
          <p:nvPr/>
        </p:nvSpPr>
        <p:spPr>
          <a:xfrm>
            <a:off x="2343190" y="1203562"/>
            <a:ext cx="77792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500" dirty="0">
                <a:latin typeface="Gill Sans MT" panose="020B0502020104020203" pitchFamily="34" charset="0"/>
              </a:rPr>
              <a:t>So 1,000 less than 1</a:t>
            </a:r>
            <a:r>
              <a:rPr lang="en-GB" sz="6500" u="sng" dirty="0">
                <a:latin typeface="Gill Sans MT" panose="020B0502020104020203" pitchFamily="34" charset="0"/>
              </a:rPr>
              <a:t>3</a:t>
            </a:r>
            <a:r>
              <a:rPr lang="en-GB" sz="6500" dirty="0">
                <a:latin typeface="Gill Sans MT" panose="020B0502020104020203" pitchFamily="34" charset="0"/>
              </a:rPr>
              <a:t>,977 is 1</a:t>
            </a:r>
            <a:r>
              <a:rPr lang="en-GB" sz="6500" u="sng" dirty="0">
                <a:latin typeface="Gill Sans MT" panose="020B0502020104020203" pitchFamily="34" charset="0"/>
              </a:rPr>
              <a:t>2</a:t>
            </a:r>
            <a:r>
              <a:rPr lang="en-GB" sz="6500" dirty="0">
                <a:latin typeface="Gill Sans MT" panose="020B0502020104020203" pitchFamily="34" charset="0"/>
              </a:rPr>
              <a:t>,977</a:t>
            </a:r>
          </a:p>
        </p:txBody>
      </p:sp>
    </p:spTree>
    <p:extLst>
      <p:ext uri="{BB962C8B-B14F-4D97-AF65-F5344CB8AC3E}">
        <p14:creationId xmlns:p14="http://schemas.microsoft.com/office/powerpoint/2010/main" val="3378303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C421ED-8FE0-43FD-B1E4-BD34711DCCAA}"/>
              </a:ext>
            </a:extLst>
          </p:cNvPr>
          <p:cNvSpPr/>
          <p:nvPr/>
        </p:nvSpPr>
        <p:spPr>
          <a:xfrm>
            <a:off x="0" y="0"/>
            <a:ext cx="12192000" cy="30377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23C7FD5-B582-4002-85C0-C3CFE9B50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2436" y="4236032"/>
            <a:ext cx="4934045" cy="358416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F6B60-2454-4A7B-8630-1946B2E2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4081" y="6637895"/>
            <a:ext cx="1241263" cy="191077"/>
          </a:xfrm>
        </p:spPr>
        <p:txBody>
          <a:bodyPr/>
          <a:lstStyle/>
          <a:p>
            <a:r>
              <a:rPr lang="en-GB" sz="1000" dirty="0">
                <a:latin typeface="Gill Sans MT" panose="020B0502020104020203" pitchFamily="34" charset="0"/>
              </a:rPr>
              <a:t>Created by T Wray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5A97C3-67E7-4949-BDA3-EC5313FCC440}"/>
              </a:ext>
            </a:extLst>
          </p:cNvPr>
          <p:cNvGrpSpPr/>
          <p:nvPr/>
        </p:nvGrpSpPr>
        <p:grpSpPr>
          <a:xfrm>
            <a:off x="4081152" y="3037747"/>
            <a:ext cx="5019306" cy="4782448"/>
            <a:chOff x="3887673" y="1318364"/>
            <a:chExt cx="7082807" cy="6748574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27279D11-2E4C-4CEB-A30D-AE311578E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87673" y="1318364"/>
              <a:ext cx="6347720" cy="2649096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C054DDF0-36E9-4679-AD01-2F13FB235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07986" y="3009278"/>
              <a:ext cx="6962494" cy="505766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F06E95B-F217-40E8-B976-1BE53C3832D5}"/>
              </a:ext>
            </a:extLst>
          </p:cNvPr>
          <p:cNvSpPr/>
          <p:nvPr/>
        </p:nvSpPr>
        <p:spPr>
          <a:xfrm>
            <a:off x="141461" y="404213"/>
            <a:ext cx="119090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latin typeface="Gill Sans MT" panose="020B0502020104020203" pitchFamily="34" charset="0"/>
              </a:rPr>
              <a:t>Q: Find 1,000 </a:t>
            </a:r>
            <a:r>
              <a:rPr lang="en-GB" sz="8000" u="sng" dirty="0">
                <a:latin typeface="Gill Sans MT" panose="020B0502020104020203" pitchFamily="34" charset="0"/>
              </a:rPr>
              <a:t>more</a:t>
            </a:r>
            <a:r>
              <a:rPr lang="en-GB" sz="8000" dirty="0">
                <a:latin typeface="Gill Sans MT" panose="020B0502020104020203" pitchFamily="34" charset="0"/>
              </a:rPr>
              <a:t> than 45,660</a:t>
            </a:r>
          </a:p>
        </p:txBody>
      </p:sp>
    </p:spTree>
    <p:extLst>
      <p:ext uri="{BB962C8B-B14F-4D97-AF65-F5344CB8AC3E}">
        <p14:creationId xmlns:p14="http://schemas.microsoft.com/office/powerpoint/2010/main" val="26853110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7BBAE710-34AD-48A8-B598-862971E67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772" y="4253217"/>
            <a:ext cx="4129856" cy="299998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11D47FC-B697-42C9-8BDB-ED15CB01DB00}"/>
              </a:ext>
            </a:extLst>
          </p:cNvPr>
          <p:cNvGrpSpPr/>
          <p:nvPr/>
        </p:nvGrpSpPr>
        <p:grpSpPr>
          <a:xfrm>
            <a:off x="209409" y="2862306"/>
            <a:ext cx="4128219" cy="4391542"/>
            <a:chOff x="209409" y="2862306"/>
            <a:chExt cx="4128219" cy="4391542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8F5E70D-191C-4103-9485-3D1F6F9C0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6524" y="3698779"/>
              <a:ext cx="331156" cy="331156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C0E93FE-16C4-4125-AA5C-101BD49E12EF}"/>
                </a:ext>
              </a:extLst>
            </p:cNvPr>
            <p:cNvGrpSpPr/>
            <p:nvPr/>
          </p:nvGrpSpPr>
          <p:grpSpPr>
            <a:xfrm>
              <a:off x="209409" y="2862306"/>
              <a:ext cx="4128219" cy="4391542"/>
              <a:chOff x="1067680" y="3655811"/>
              <a:chExt cx="4128219" cy="4391542"/>
            </a:xfrm>
          </p:grpSpPr>
          <p:pic>
            <p:nvPicPr>
              <p:cNvPr id="3" name="Graphic 2">
                <a:extLst>
                  <a:ext uri="{FF2B5EF4-FFF2-40B4-BE49-F238E27FC236}">
                    <a16:creationId xmlns:a16="http://schemas.microsoft.com/office/drawing/2014/main" id="{381CB771-3DD4-46C6-9139-F5EA48E63E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844799" y="3655811"/>
                <a:ext cx="2158974" cy="1441344"/>
              </a:xfrm>
              <a:prstGeom prst="rect">
                <a:avLst/>
              </a:prstGeom>
            </p:spPr>
          </p:pic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86502084-8F5F-4097-BABC-31923E26F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67680" y="5048553"/>
                <a:ext cx="4128219" cy="2998800"/>
              </a:xfrm>
              <a:prstGeom prst="rect">
                <a:avLst/>
              </a:prstGeom>
            </p:spPr>
          </p:pic>
        </p:grp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9CBCCC84-F7C7-4787-A3E7-CC3741CFD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47649" y="4136335"/>
              <a:ext cx="188876" cy="188876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7E225CED-2787-48D5-A97A-564C2DF86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94721" y="3901454"/>
              <a:ext cx="331156" cy="331156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438CACA9-9A4D-4F30-96FF-704FA7688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200368" y="4264369"/>
              <a:ext cx="188876" cy="188876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2336B57-5407-464F-9AF5-A5F3E420C967}"/>
              </a:ext>
            </a:extLst>
          </p:cNvPr>
          <p:cNvSpPr/>
          <p:nvPr/>
        </p:nvSpPr>
        <p:spPr>
          <a:xfrm>
            <a:off x="5553028" y="3332363"/>
            <a:ext cx="5098501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9600" b="1" spc="1200" dirty="0">
                <a:solidFill>
                  <a:schemeClr val="bg1"/>
                </a:solidFill>
                <a:latin typeface="Gill Sans MT" panose="020B0502020104020203" pitchFamily="34" charset="0"/>
              </a:rPr>
              <a:t>5,000</a:t>
            </a:r>
            <a:endParaRPr lang="en-GB" sz="9600" spc="1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C421ED-8FE0-43FD-B1E4-BD34711DCCAA}"/>
              </a:ext>
            </a:extLst>
          </p:cNvPr>
          <p:cNvSpPr/>
          <p:nvPr/>
        </p:nvSpPr>
        <p:spPr>
          <a:xfrm>
            <a:off x="0" y="0"/>
            <a:ext cx="12192000" cy="8808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F6B60-2454-4A7B-8630-1946B2E2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4081" y="6637895"/>
            <a:ext cx="1241263" cy="191077"/>
          </a:xfrm>
        </p:spPr>
        <p:txBody>
          <a:bodyPr/>
          <a:lstStyle/>
          <a:p>
            <a:r>
              <a:rPr lang="en-GB" sz="1000" dirty="0">
                <a:latin typeface="Gill Sans MT" panose="020B0502020104020203" pitchFamily="34" charset="0"/>
              </a:rPr>
              <a:t>Created by T Wray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06E95B-F217-40E8-B976-1BE53C3832D5}"/>
              </a:ext>
            </a:extLst>
          </p:cNvPr>
          <p:cNvSpPr/>
          <p:nvPr/>
        </p:nvSpPr>
        <p:spPr>
          <a:xfrm>
            <a:off x="141461" y="-1"/>
            <a:ext cx="119090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dirty="0">
                <a:latin typeface="Gill Sans MT" panose="020B0502020104020203" pitchFamily="34" charset="0"/>
              </a:rPr>
              <a:t>Q: Find 1,000 </a:t>
            </a:r>
            <a:r>
              <a:rPr lang="en-GB" sz="5000" u="sng" dirty="0">
                <a:latin typeface="Gill Sans MT" panose="020B0502020104020203" pitchFamily="34" charset="0"/>
              </a:rPr>
              <a:t>more</a:t>
            </a:r>
            <a:r>
              <a:rPr lang="en-GB" sz="5000" dirty="0">
                <a:latin typeface="Gill Sans MT" panose="020B0502020104020203" pitchFamily="34" charset="0"/>
              </a:rPr>
              <a:t> than 45,660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EF9C40-7B1C-4593-9937-4F17480FC5AD}"/>
              </a:ext>
            </a:extLst>
          </p:cNvPr>
          <p:cNvSpPr/>
          <p:nvPr/>
        </p:nvSpPr>
        <p:spPr>
          <a:xfrm>
            <a:off x="141461" y="1458684"/>
            <a:ext cx="119090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b="1" dirty="0">
                <a:latin typeface="Gill Sans MT" panose="020B0502020104020203" pitchFamily="34" charset="0"/>
              </a:rPr>
              <a:t>STEP 1</a:t>
            </a:r>
            <a:r>
              <a:rPr lang="en-GB" sz="5000" dirty="0">
                <a:latin typeface="Gill Sans MT" panose="020B0502020104020203" pitchFamily="34" charset="0"/>
              </a:rPr>
              <a:t>: Find the thousand value in the number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465DB2-089F-413B-B87D-ADDFDC20900B}"/>
              </a:ext>
            </a:extLst>
          </p:cNvPr>
          <p:cNvSpPr/>
          <p:nvPr/>
        </p:nvSpPr>
        <p:spPr>
          <a:xfrm>
            <a:off x="5134070" y="3332363"/>
            <a:ext cx="50985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600" b="1" spc="1200" dirty="0">
                <a:latin typeface="Gill Sans MT" panose="020B0502020104020203" pitchFamily="34" charset="0"/>
              </a:rPr>
              <a:t>45,660</a:t>
            </a:r>
            <a:endParaRPr lang="en-GB" sz="9600" spc="1200" dirty="0">
              <a:latin typeface="Gill Sans MT" panose="020B05020201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F47516-01DB-4AB5-A094-FEA6B89964B5}"/>
              </a:ext>
            </a:extLst>
          </p:cNvPr>
          <p:cNvSpPr/>
          <p:nvPr/>
        </p:nvSpPr>
        <p:spPr>
          <a:xfrm>
            <a:off x="9165389" y="2791196"/>
            <a:ext cx="7335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dirty="0">
                <a:solidFill>
                  <a:srgbClr val="FF0000"/>
                </a:solidFill>
                <a:latin typeface="Gill Sans MT" panose="020B0502020104020203" pitchFamily="34" charset="0"/>
              </a:rPr>
              <a:t>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B1C0B-1A6F-4BCA-B4AF-F9A71DED88FA}"/>
              </a:ext>
            </a:extLst>
          </p:cNvPr>
          <p:cNvSpPr/>
          <p:nvPr/>
        </p:nvSpPr>
        <p:spPr>
          <a:xfrm>
            <a:off x="8322424" y="2791196"/>
            <a:ext cx="7335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D02A84-EE5D-40D0-B5FD-979570CDD6F7}"/>
              </a:ext>
            </a:extLst>
          </p:cNvPr>
          <p:cNvSpPr/>
          <p:nvPr/>
        </p:nvSpPr>
        <p:spPr>
          <a:xfrm>
            <a:off x="7467871" y="2803339"/>
            <a:ext cx="7335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dirty="0">
                <a:solidFill>
                  <a:srgbClr val="FF66FF"/>
                </a:solidFill>
                <a:latin typeface="Gill Sans MT" panose="020B0502020104020203" pitchFamily="34" charset="0"/>
              </a:rPr>
              <a:t>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1616BD-051B-41CA-A5FC-D76895DE28DD}"/>
              </a:ext>
            </a:extLst>
          </p:cNvPr>
          <p:cNvSpPr/>
          <p:nvPr/>
        </p:nvSpPr>
        <p:spPr>
          <a:xfrm>
            <a:off x="5940940" y="2820224"/>
            <a:ext cx="11089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dirty="0">
                <a:solidFill>
                  <a:srgbClr val="EF7E3F"/>
                </a:solidFill>
                <a:latin typeface="Gill Sans MT" panose="020B0502020104020203" pitchFamily="34" charset="0"/>
              </a:rPr>
              <a:t>Th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0844FE-45FB-4A26-BBDB-05574601CC47}"/>
              </a:ext>
            </a:extLst>
          </p:cNvPr>
          <p:cNvSpPr/>
          <p:nvPr/>
        </p:nvSpPr>
        <p:spPr>
          <a:xfrm>
            <a:off x="4675868" y="2812969"/>
            <a:ext cx="13943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dirty="0" err="1">
                <a:solidFill>
                  <a:srgbClr val="00B050"/>
                </a:solidFill>
                <a:latin typeface="Gill Sans MT" panose="020B0502020104020203" pitchFamily="34" charset="0"/>
              </a:rPr>
              <a:t>HTh</a:t>
            </a:r>
            <a:endParaRPr lang="en-GB" sz="5000" dirty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D92830-C41A-4F83-958E-AD3A34FDCC99}"/>
              </a:ext>
            </a:extLst>
          </p:cNvPr>
          <p:cNvSpPr/>
          <p:nvPr/>
        </p:nvSpPr>
        <p:spPr>
          <a:xfrm>
            <a:off x="6099197" y="3526971"/>
            <a:ext cx="867660" cy="1209474"/>
          </a:xfrm>
          <a:prstGeom prst="roundRect">
            <a:avLst/>
          </a:prstGeom>
          <a:solidFill>
            <a:srgbClr val="FFFF00">
              <a:alpha val="31000"/>
            </a:srgb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8344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-0.00209 0.18403 " pathEditMode="fixed" rAng="0" ptsTypes="AA">
                                      <p:cBhvr>
                                        <p:cTn id="36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19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9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7225A63-D692-49FE-B01D-7B05DCA91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409" y="4290726"/>
            <a:ext cx="4128219" cy="29988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2336B57-5407-464F-9AF5-A5F3E420C967}"/>
              </a:ext>
            </a:extLst>
          </p:cNvPr>
          <p:cNvSpPr/>
          <p:nvPr/>
        </p:nvSpPr>
        <p:spPr>
          <a:xfrm>
            <a:off x="5239217" y="4029935"/>
            <a:ext cx="5098501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9600" b="1" spc="1200" dirty="0">
                <a:solidFill>
                  <a:srgbClr val="EF7E3F"/>
                </a:solidFill>
                <a:latin typeface="Gill Sans MT" panose="020B0502020104020203" pitchFamily="34" charset="0"/>
              </a:rPr>
              <a:t>5,000</a:t>
            </a:r>
            <a:endParaRPr lang="en-GB" sz="9600" spc="1200" dirty="0">
              <a:solidFill>
                <a:srgbClr val="EF7E3F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C421ED-8FE0-43FD-B1E4-BD34711DCCAA}"/>
              </a:ext>
            </a:extLst>
          </p:cNvPr>
          <p:cNvSpPr/>
          <p:nvPr/>
        </p:nvSpPr>
        <p:spPr>
          <a:xfrm>
            <a:off x="0" y="0"/>
            <a:ext cx="12192000" cy="8808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F6B60-2454-4A7B-8630-1946B2E2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4081" y="6637895"/>
            <a:ext cx="1241263" cy="191077"/>
          </a:xfrm>
        </p:spPr>
        <p:txBody>
          <a:bodyPr/>
          <a:lstStyle/>
          <a:p>
            <a:r>
              <a:rPr lang="en-GB" sz="1000" dirty="0">
                <a:latin typeface="Gill Sans MT" panose="020B0502020104020203" pitchFamily="34" charset="0"/>
              </a:rPr>
              <a:t>Created by T Wray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06E95B-F217-40E8-B976-1BE53C3832D5}"/>
              </a:ext>
            </a:extLst>
          </p:cNvPr>
          <p:cNvSpPr/>
          <p:nvPr/>
        </p:nvSpPr>
        <p:spPr>
          <a:xfrm>
            <a:off x="141461" y="-1"/>
            <a:ext cx="119090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dirty="0">
                <a:latin typeface="Gill Sans MT" panose="020B0502020104020203" pitchFamily="34" charset="0"/>
              </a:rPr>
              <a:t>Q: Find 1,000 </a:t>
            </a:r>
            <a:r>
              <a:rPr lang="en-GB" sz="5000" u="sng" dirty="0">
                <a:latin typeface="Gill Sans MT" panose="020B0502020104020203" pitchFamily="34" charset="0"/>
              </a:rPr>
              <a:t>more</a:t>
            </a:r>
            <a:r>
              <a:rPr lang="en-GB" sz="5000" dirty="0">
                <a:latin typeface="Gill Sans MT" panose="020B0502020104020203" pitchFamily="34" charset="0"/>
              </a:rPr>
              <a:t> than 45,660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EF9C40-7B1C-4593-9937-4F17480FC5AD}"/>
              </a:ext>
            </a:extLst>
          </p:cNvPr>
          <p:cNvSpPr/>
          <p:nvPr/>
        </p:nvSpPr>
        <p:spPr>
          <a:xfrm>
            <a:off x="141461" y="1458684"/>
            <a:ext cx="119090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b="1" dirty="0">
                <a:latin typeface="Gill Sans MT" panose="020B0502020104020203" pitchFamily="34" charset="0"/>
              </a:rPr>
              <a:t>STEP 2</a:t>
            </a:r>
            <a:r>
              <a:rPr lang="en-GB" sz="5000" dirty="0">
                <a:latin typeface="Gill Sans MT" panose="020B0502020104020203" pitchFamily="34" charset="0"/>
              </a:rPr>
              <a:t>:  Find 1000 more than that value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BFF4A3-1001-4717-994C-F65C92C4E835}"/>
              </a:ext>
            </a:extLst>
          </p:cNvPr>
          <p:cNvGrpSpPr/>
          <p:nvPr/>
        </p:nvGrpSpPr>
        <p:grpSpPr>
          <a:xfrm>
            <a:off x="209409" y="2876820"/>
            <a:ext cx="4128219" cy="4410590"/>
            <a:chOff x="209409" y="2876820"/>
            <a:chExt cx="4128219" cy="441059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C0E93FE-16C4-4125-AA5C-101BD49E12EF}"/>
                </a:ext>
              </a:extLst>
            </p:cNvPr>
            <p:cNvGrpSpPr/>
            <p:nvPr/>
          </p:nvGrpSpPr>
          <p:grpSpPr>
            <a:xfrm>
              <a:off x="209409" y="2876820"/>
              <a:ext cx="4128219" cy="4410590"/>
              <a:chOff x="1067680" y="3655811"/>
              <a:chExt cx="4128219" cy="4410590"/>
            </a:xfrm>
          </p:grpSpPr>
          <p:pic>
            <p:nvPicPr>
              <p:cNvPr id="3" name="Graphic 2">
                <a:extLst>
                  <a:ext uri="{FF2B5EF4-FFF2-40B4-BE49-F238E27FC236}">
                    <a16:creationId xmlns:a16="http://schemas.microsoft.com/office/drawing/2014/main" id="{381CB771-3DD4-46C6-9139-F5EA48E63E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844799" y="3655811"/>
                <a:ext cx="2158974" cy="1441344"/>
              </a:xfrm>
              <a:prstGeom prst="rect">
                <a:avLst/>
              </a:prstGeom>
            </p:spPr>
          </p:pic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86502084-8F5F-4097-BABC-31923E26F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67680" y="5067601"/>
                <a:ext cx="4128219" cy="2998800"/>
              </a:xfrm>
              <a:prstGeom prst="rect">
                <a:avLst/>
              </a:prstGeom>
            </p:spPr>
          </p:pic>
        </p:grp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8F5E70D-191C-4103-9485-3D1F6F9C0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6524" y="3698779"/>
              <a:ext cx="331156" cy="3311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9CBCCC84-F7C7-4787-A3E7-CC3741CFD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47649" y="4136335"/>
              <a:ext cx="188876" cy="188876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7E225CED-2787-48D5-A97A-564C2DF86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894721" y="3901454"/>
              <a:ext cx="331156" cy="331156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438CACA9-9A4D-4F30-96FF-704FA7688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200368" y="4264369"/>
              <a:ext cx="188876" cy="188876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7F563288-010F-4AFF-A635-FBFD5B37BE5F}"/>
              </a:ext>
            </a:extLst>
          </p:cNvPr>
          <p:cNvSpPr/>
          <p:nvPr/>
        </p:nvSpPr>
        <p:spPr>
          <a:xfrm>
            <a:off x="5234738" y="2660303"/>
            <a:ext cx="5098501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9600" b="1" spc="1200" dirty="0">
                <a:ln w="28575">
                  <a:solidFill>
                    <a:schemeClr val="tx1"/>
                  </a:solidFill>
                </a:ln>
                <a:solidFill>
                  <a:srgbClr val="EF7E3F"/>
                </a:solidFill>
                <a:latin typeface="Gill Sans MT" panose="020B0502020104020203" pitchFamily="34" charset="0"/>
              </a:rPr>
              <a:t>6,000</a:t>
            </a:r>
            <a:endParaRPr lang="en-GB" sz="9600" spc="1200" dirty="0">
              <a:ln w="28575">
                <a:solidFill>
                  <a:schemeClr val="tx1"/>
                </a:solidFill>
              </a:ln>
              <a:solidFill>
                <a:srgbClr val="EF7E3F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27516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7225A63-D692-49FE-B01D-7B05DCA91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409" y="4290726"/>
            <a:ext cx="4128219" cy="2998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C421ED-8FE0-43FD-B1E4-BD34711DCCAA}"/>
              </a:ext>
            </a:extLst>
          </p:cNvPr>
          <p:cNvSpPr/>
          <p:nvPr/>
        </p:nvSpPr>
        <p:spPr>
          <a:xfrm>
            <a:off x="0" y="0"/>
            <a:ext cx="12192000" cy="8808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F6B60-2454-4A7B-8630-1946B2E2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4081" y="6637895"/>
            <a:ext cx="1241263" cy="191077"/>
          </a:xfrm>
        </p:spPr>
        <p:txBody>
          <a:bodyPr/>
          <a:lstStyle/>
          <a:p>
            <a:r>
              <a:rPr lang="en-GB" sz="1000" dirty="0">
                <a:latin typeface="Gill Sans MT" panose="020B0502020104020203" pitchFamily="34" charset="0"/>
              </a:rPr>
              <a:t>Created by T Wray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06E95B-F217-40E8-B976-1BE53C3832D5}"/>
              </a:ext>
            </a:extLst>
          </p:cNvPr>
          <p:cNvSpPr/>
          <p:nvPr/>
        </p:nvSpPr>
        <p:spPr>
          <a:xfrm>
            <a:off x="141461" y="-1"/>
            <a:ext cx="119090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dirty="0">
                <a:latin typeface="Gill Sans MT" panose="020B0502020104020203" pitchFamily="34" charset="0"/>
              </a:rPr>
              <a:t>Q: Find 1,000 </a:t>
            </a:r>
            <a:r>
              <a:rPr lang="en-GB" sz="5000" u="sng" dirty="0">
                <a:latin typeface="Gill Sans MT" panose="020B0502020104020203" pitchFamily="34" charset="0"/>
              </a:rPr>
              <a:t>more</a:t>
            </a:r>
            <a:r>
              <a:rPr lang="en-GB" sz="5000" dirty="0">
                <a:latin typeface="Gill Sans MT" panose="020B0502020104020203" pitchFamily="34" charset="0"/>
              </a:rPr>
              <a:t> than 45,660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EF9C40-7B1C-4593-9937-4F17480FC5AD}"/>
              </a:ext>
            </a:extLst>
          </p:cNvPr>
          <p:cNvSpPr/>
          <p:nvPr/>
        </p:nvSpPr>
        <p:spPr>
          <a:xfrm>
            <a:off x="141461" y="1458684"/>
            <a:ext cx="119090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b="1" dirty="0">
                <a:latin typeface="Gill Sans MT" panose="020B0502020104020203" pitchFamily="34" charset="0"/>
              </a:rPr>
              <a:t>STEP 3</a:t>
            </a:r>
            <a:r>
              <a:rPr lang="en-GB" sz="5000" dirty="0">
                <a:latin typeface="Gill Sans MT" panose="020B0502020104020203" pitchFamily="34" charset="0"/>
              </a:rPr>
              <a:t>:  Find 1000 more than that value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563288-010F-4AFF-A635-FBFD5B37BE5F}"/>
              </a:ext>
            </a:extLst>
          </p:cNvPr>
          <p:cNvSpPr/>
          <p:nvPr/>
        </p:nvSpPr>
        <p:spPr>
          <a:xfrm>
            <a:off x="5409816" y="3901454"/>
            <a:ext cx="5098501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9600" b="1" spc="1200" dirty="0">
                <a:ln w="28575">
                  <a:solidFill>
                    <a:schemeClr val="tx1"/>
                  </a:solidFill>
                </a:ln>
                <a:solidFill>
                  <a:srgbClr val="EF7E3F"/>
                </a:solidFill>
                <a:latin typeface="Gill Sans MT" panose="020B0502020104020203" pitchFamily="34" charset="0"/>
              </a:rPr>
              <a:t>   000</a:t>
            </a:r>
            <a:endParaRPr lang="en-GB" sz="9600" spc="1200" dirty="0">
              <a:ln w="28575">
                <a:solidFill>
                  <a:schemeClr val="tx1"/>
                </a:solidFill>
              </a:ln>
              <a:solidFill>
                <a:srgbClr val="EF7E3F"/>
              </a:solidFill>
              <a:latin typeface="Gill Sans MT" panose="020B05020201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9F55FF-17A0-4C2F-BB8B-51B67151DC22}"/>
              </a:ext>
            </a:extLst>
          </p:cNvPr>
          <p:cNvSpPr/>
          <p:nvPr/>
        </p:nvSpPr>
        <p:spPr>
          <a:xfrm>
            <a:off x="5456213" y="2695130"/>
            <a:ext cx="5098501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9600" b="1" spc="1200" dirty="0">
                <a:solidFill>
                  <a:schemeClr val="bg1"/>
                </a:solidFill>
                <a:latin typeface="Gill Sans MT" panose="020B0502020104020203" pitchFamily="34" charset="0"/>
              </a:rPr>
              <a:t>5,000</a:t>
            </a:r>
            <a:endParaRPr lang="en-GB" sz="9600" spc="1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E2B201-26F2-43B1-AA86-6914E87D97DB}"/>
              </a:ext>
            </a:extLst>
          </p:cNvPr>
          <p:cNvSpPr/>
          <p:nvPr/>
        </p:nvSpPr>
        <p:spPr>
          <a:xfrm>
            <a:off x="5037255" y="2695130"/>
            <a:ext cx="50985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600" b="1" spc="1200" dirty="0">
                <a:latin typeface="Gill Sans MT" panose="020B0502020104020203" pitchFamily="34" charset="0"/>
              </a:rPr>
              <a:t>4  ,660</a:t>
            </a:r>
            <a:endParaRPr lang="en-GB" sz="9600" spc="1200" dirty="0">
              <a:latin typeface="Gill Sans MT" panose="020B05020201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9AEF6E-51E9-4CF9-B331-F2D70F6CB270}"/>
              </a:ext>
            </a:extLst>
          </p:cNvPr>
          <p:cNvSpPr/>
          <p:nvPr/>
        </p:nvSpPr>
        <p:spPr>
          <a:xfrm>
            <a:off x="9068574" y="2153963"/>
            <a:ext cx="7335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dirty="0">
                <a:solidFill>
                  <a:srgbClr val="FF0000"/>
                </a:solidFill>
                <a:latin typeface="Gill Sans MT" panose="020B0502020104020203" pitchFamily="34" charset="0"/>
              </a:rPr>
              <a:t>O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9CF6C3-5E85-4C66-91C5-5F5911FE20CD}"/>
              </a:ext>
            </a:extLst>
          </p:cNvPr>
          <p:cNvSpPr/>
          <p:nvPr/>
        </p:nvSpPr>
        <p:spPr>
          <a:xfrm>
            <a:off x="8225609" y="2153963"/>
            <a:ext cx="7335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6CC1AF-CACE-4439-97B3-F7DD0C11B81C}"/>
              </a:ext>
            </a:extLst>
          </p:cNvPr>
          <p:cNvSpPr/>
          <p:nvPr/>
        </p:nvSpPr>
        <p:spPr>
          <a:xfrm>
            <a:off x="7371056" y="2166106"/>
            <a:ext cx="7335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dirty="0">
                <a:solidFill>
                  <a:srgbClr val="FF66FF"/>
                </a:solidFill>
                <a:latin typeface="Gill Sans MT" panose="020B0502020104020203" pitchFamily="34" charset="0"/>
              </a:rPr>
              <a:t>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DF3EFC3-30FB-419C-B41C-89C805584779}"/>
              </a:ext>
            </a:extLst>
          </p:cNvPr>
          <p:cNvSpPr/>
          <p:nvPr/>
        </p:nvSpPr>
        <p:spPr>
          <a:xfrm>
            <a:off x="5844125" y="2182991"/>
            <a:ext cx="11089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dirty="0">
                <a:solidFill>
                  <a:srgbClr val="EF7E3F"/>
                </a:solidFill>
                <a:latin typeface="Gill Sans MT" panose="020B0502020104020203" pitchFamily="34" charset="0"/>
              </a:rPr>
              <a:t>Th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CB26D0-EF78-4A46-AA19-7B6A43605B1C}"/>
              </a:ext>
            </a:extLst>
          </p:cNvPr>
          <p:cNvSpPr/>
          <p:nvPr/>
        </p:nvSpPr>
        <p:spPr>
          <a:xfrm>
            <a:off x="4579053" y="2175736"/>
            <a:ext cx="13943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dirty="0" err="1">
                <a:solidFill>
                  <a:srgbClr val="00B050"/>
                </a:solidFill>
                <a:latin typeface="Gill Sans MT" panose="020B0502020104020203" pitchFamily="34" charset="0"/>
              </a:rPr>
              <a:t>HTh</a:t>
            </a:r>
            <a:endParaRPr lang="en-GB" sz="5000" dirty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02B67EA-0D83-46F5-9638-BCB0767095F7}"/>
              </a:ext>
            </a:extLst>
          </p:cNvPr>
          <p:cNvSpPr/>
          <p:nvPr/>
        </p:nvSpPr>
        <p:spPr>
          <a:xfrm>
            <a:off x="5973354" y="2889738"/>
            <a:ext cx="867660" cy="1209474"/>
          </a:xfrm>
          <a:prstGeom prst="roundRect">
            <a:avLst/>
          </a:prstGeom>
          <a:solidFill>
            <a:srgbClr val="FFFF00">
              <a:alpha val="31000"/>
            </a:srgb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8EF22CA-8959-43E2-8714-1EED118A4663}"/>
              </a:ext>
            </a:extLst>
          </p:cNvPr>
          <p:cNvSpPr/>
          <p:nvPr/>
        </p:nvSpPr>
        <p:spPr>
          <a:xfrm>
            <a:off x="5934672" y="2709645"/>
            <a:ext cx="11706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600" b="1" spc="1200" dirty="0">
                <a:latin typeface="Gill Sans MT" panose="020B0502020104020203" pitchFamily="34" charset="0"/>
              </a:rPr>
              <a:t>5</a:t>
            </a:r>
            <a:endParaRPr lang="en-GB" sz="9600" spc="1200" dirty="0">
              <a:latin typeface="Gill Sans MT" panose="020B05020201040202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595166F-7FE8-46B4-AA39-E638EB162565}"/>
              </a:ext>
            </a:extLst>
          </p:cNvPr>
          <p:cNvSpPr/>
          <p:nvPr/>
        </p:nvSpPr>
        <p:spPr>
          <a:xfrm>
            <a:off x="5999125" y="3910530"/>
            <a:ext cx="1041784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9600" b="1" spc="1200" dirty="0">
                <a:ln w="28575">
                  <a:solidFill>
                    <a:schemeClr val="tx1"/>
                  </a:solidFill>
                </a:ln>
                <a:solidFill>
                  <a:srgbClr val="EF7E3F"/>
                </a:solidFill>
                <a:latin typeface="Gill Sans MT" panose="020B0502020104020203" pitchFamily="34" charset="0"/>
              </a:rPr>
              <a:t>6</a:t>
            </a:r>
            <a:endParaRPr lang="en-GB" sz="9600" spc="1200" dirty="0">
              <a:ln w="28575">
                <a:solidFill>
                  <a:schemeClr val="tx1"/>
                </a:solidFill>
              </a:ln>
              <a:solidFill>
                <a:srgbClr val="EF7E3F"/>
              </a:solidFill>
              <a:latin typeface="Gill Sans MT" panose="020B0502020104020203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BA728AB-A75E-43BC-BA3B-AA8BCCBC9546}"/>
              </a:ext>
            </a:extLst>
          </p:cNvPr>
          <p:cNvSpPr/>
          <p:nvPr/>
        </p:nvSpPr>
        <p:spPr>
          <a:xfrm>
            <a:off x="6706298" y="3770770"/>
            <a:ext cx="1041784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9600" b="1" spc="1200" dirty="0">
                <a:ln w="28575">
                  <a:solidFill>
                    <a:schemeClr val="tx1"/>
                  </a:solidFill>
                </a:ln>
                <a:solidFill>
                  <a:srgbClr val="EF7E3F"/>
                </a:solidFill>
                <a:latin typeface="Gill Sans MT" panose="020B0502020104020203" pitchFamily="34" charset="0"/>
              </a:rPr>
              <a:t>,</a:t>
            </a:r>
            <a:endParaRPr lang="en-GB" sz="9600" spc="1200" dirty="0">
              <a:ln w="28575">
                <a:solidFill>
                  <a:schemeClr val="tx1"/>
                </a:solidFill>
              </a:ln>
              <a:solidFill>
                <a:srgbClr val="EF7E3F"/>
              </a:solidFill>
              <a:latin typeface="Gill Sans MT" panose="020B0502020104020203" pitchFamily="34" charset="0"/>
            </a:endParaRP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CD2D2DA9-C013-42B8-B36A-3E72BBCDD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0166" y="3994850"/>
            <a:ext cx="1495707" cy="231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5989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534 -0.168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844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-0.00105 -0.1701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36" grpId="1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7225A63-D692-49FE-B01D-7B05DCA91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9471" y="3530516"/>
            <a:ext cx="5013058" cy="36415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C421ED-8FE0-43FD-B1E4-BD34711DCCAA}"/>
              </a:ext>
            </a:extLst>
          </p:cNvPr>
          <p:cNvSpPr/>
          <p:nvPr/>
        </p:nvSpPr>
        <p:spPr>
          <a:xfrm>
            <a:off x="0" y="0"/>
            <a:ext cx="12192000" cy="8808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F6B60-2454-4A7B-8630-1946B2E2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4081" y="6637895"/>
            <a:ext cx="1241263" cy="191077"/>
          </a:xfrm>
        </p:spPr>
        <p:txBody>
          <a:bodyPr/>
          <a:lstStyle/>
          <a:p>
            <a:r>
              <a:rPr lang="en-GB" sz="1000" dirty="0">
                <a:latin typeface="Gill Sans MT" panose="020B0502020104020203" pitchFamily="34" charset="0"/>
              </a:rPr>
              <a:t>Created by T Wray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06E95B-F217-40E8-B976-1BE53C3832D5}"/>
              </a:ext>
            </a:extLst>
          </p:cNvPr>
          <p:cNvSpPr/>
          <p:nvPr/>
        </p:nvSpPr>
        <p:spPr>
          <a:xfrm>
            <a:off x="141461" y="-1"/>
            <a:ext cx="119090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dirty="0">
                <a:latin typeface="Gill Sans MT" panose="020B0502020104020203" pitchFamily="34" charset="0"/>
              </a:rPr>
              <a:t>Q: Find 1,000 </a:t>
            </a:r>
            <a:r>
              <a:rPr lang="en-GB" sz="5000" u="sng" dirty="0">
                <a:latin typeface="Gill Sans MT" panose="020B0502020104020203" pitchFamily="34" charset="0"/>
              </a:rPr>
              <a:t>more</a:t>
            </a:r>
            <a:r>
              <a:rPr lang="en-GB" sz="5000" dirty="0">
                <a:latin typeface="Gill Sans MT" panose="020B0502020104020203" pitchFamily="34" charset="0"/>
              </a:rPr>
              <a:t> than 45,660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85EB35D-7988-4472-BE32-6FE23D569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43190" y="1035168"/>
            <a:ext cx="7779224" cy="34419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EF9C40-7B1C-4593-9937-4F17480FC5AD}"/>
              </a:ext>
            </a:extLst>
          </p:cNvPr>
          <p:cNvSpPr/>
          <p:nvPr/>
        </p:nvSpPr>
        <p:spPr>
          <a:xfrm>
            <a:off x="2343190" y="1203562"/>
            <a:ext cx="77792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500" dirty="0">
                <a:latin typeface="Gill Sans MT" panose="020B0502020104020203" pitchFamily="34" charset="0"/>
              </a:rPr>
              <a:t>So 1,000 more than 4</a:t>
            </a:r>
            <a:r>
              <a:rPr lang="en-GB" sz="6500" u="sng" dirty="0">
                <a:latin typeface="Gill Sans MT" panose="020B0502020104020203" pitchFamily="34" charset="0"/>
              </a:rPr>
              <a:t>5</a:t>
            </a:r>
            <a:r>
              <a:rPr lang="en-GB" sz="6500" dirty="0">
                <a:latin typeface="Gill Sans MT" panose="020B0502020104020203" pitchFamily="34" charset="0"/>
              </a:rPr>
              <a:t>,660 is 4</a:t>
            </a:r>
            <a:r>
              <a:rPr lang="en-GB" sz="6500" u="sng" dirty="0">
                <a:latin typeface="Gill Sans MT" panose="020B0502020104020203" pitchFamily="34" charset="0"/>
              </a:rPr>
              <a:t>6</a:t>
            </a:r>
            <a:r>
              <a:rPr lang="en-GB" sz="6500" dirty="0">
                <a:latin typeface="Gill Sans MT" panose="020B0502020104020203" pitchFamily="34" charset="0"/>
              </a:rPr>
              <a:t>,660</a:t>
            </a:r>
          </a:p>
        </p:txBody>
      </p:sp>
    </p:spTree>
    <p:extLst>
      <p:ext uri="{BB962C8B-B14F-4D97-AF65-F5344CB8AC3E}">
        <p14:creationId xmlns:p14="http://schemas.microsoft.com/office/powerpoint/2010/main" val="33728224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2A8BDA-E9AB-4855-80C9-562EDF3C78F0}"/>
              </a:ext>
            </a:extLst>
          </p:cNvPr>
          <p:cNvSpPr/>
          <p:nvPr/>
        </p:nvSpPr>
        <p:spPr>
          <a:xfrm>
            <a:off x="2571078" y="171431"/>
            <a:ext cx="6960193" cy="12163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23C7FD5-B582-4002-85C0-C3CFE9B50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4402" y="3371089"/>
            <a:ext cx="5385128" cy="39118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F6B60-2454-4A7B-8630-1946B2E2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4081" y="6637895"/>
            <a:ext cx="1241263" cy="191077"/>
          </a:xfrm>
        </p:spPr>
        <p:txBody>
          <a:bodyPr/>
          <a:lstStyle/>
          <a:p>
            <a:r>
              <a:rPr lang="en-GB" sz="1000" dirty="0">
                <a:latin typeface="Gill Sans MT" panose="020B0502020104020203" pitchFamily="34" charset="0"/>
              </a:rPr>
              <a:t>Created by T Wray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06E95B-F217-40E8-B976-1BE53C3832D5}"/>
              </a:ext>
            </a:extLst>
          </p:cNvPr>
          <p:cNvSpPr/>
          <p:nvPr/>
        </p:nvSpPr>
        <p:spPr>
          <a:xfrm>
            <a:off x="995182" y="225221"/>
            <a:ext cx="10083567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500" dirty="0">
                <a:latin typeface="Gill Sans MT" panose="020B0502020104020203" pitchFamily="34" charset="0"/>
              </a:rPr>
              <a:t>Worked Example</a:t>
            </a:r>
          </a:p>
          <a:p>
            <a:pPr algn="ctr"/>
            <a:endParaRPr lang="en-GB" sz="1000" dirty="0">
              <a:latin typeface="Gill Sans MT" panose="020B0502020104020203" pitchFamily="34" charset="0"/>
            </a:endParaRPr>
          </a:p>
          <a:p>
            <a:pPr algn="ctr"/>
            <a:r>
              <a:rPr lang="en-GB" sz="6500" dirty="0">
                <a:solidFill>
                  <a:schemeClr val="bg1"/>
                </a:solidFill>
                <a:latin typeface="Gill Sans MT" panose="020B0502020104020203" pitchFamily="34" charset="0"/>
              </a:rPr>
              <a:t>Find 1000 </a:t>
            </a:r>
            <a:r>
              <a:rPr lang="en-GB" sz="6500" u="sng" dirty="0">
                <a:solidFill>
                  <a:schemeClr val="bg1"/>
                </a:solidFill>
                <a:latin typeface="Gill Sans MT" panose="020B0502020104020203" pitchFamily="34" charset="0"/>
              </a:rPr>
              <a:t>less</a:t>
            </a:r>
            <a:r>
              <a:rPr lang="en-GB" sz="6500" dirty="0">
                <a:solidFill>
                  <a:schemeClr val="bg1"/>
                </a:solidFill>
                <a:latin typeface="Gill Sans MT" panose="020B0502020104020203" pitchFamily="34" charset="0"/>
              </a:rPr>
              <a:t> than a given number</a:t>
            </a:r>
          </a:p>
        </p:txBody>
      </p:sp>
    </p:spTree>
    <p:extLst>
      <p:ext uri="{BB962C8B-B14F-4D97-AF65-F5344CB8AC3E}">
        <p14:creationId xmlns:p14="http://schemas.microsoft.com/office/powerpoint/2010/main" val="2458276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C421ED-8FE0-43FD-B1E4-BD34711DCCAA}"/>
              </a:ext>
            </a:extLst>
          </p:cNvPr>
          <p:cNvSpPr/>
          <p:nvPr/>
        </p:nvSpPr>
        <p:spPr>
          <a:xfrm>
            <a:off x="0" y="0"/>
            <a:ext cx="12192000" cy="30377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23C7FD5-B582-4002-85C0-C3CFE9B50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2436" y="4236032"/>
            <a:ext cx="4934045" cy="358416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F6B60-2454-4A7B-8630-1946B2E2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4081" y="6637895"/>
            <a:ext cx="1241263" cy="191077"/>
          </a:xfrm>
        </p:spPr>
        <p:txBody>
          <a:bodyPr/>
          <a:lstStyle/>
          <a:p>
            <a:r>
              <a:rPr lang="en-GB" sz="1000" dirty="0">
                <a:latin typeface="Gill Sans MT" panose="020B0502020104020203" pitchFamily="34" charset="0"/>
              </a:rPr>
              <a:t>Created by T Wray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5A97C3-67E7-4949-BDA3-EC5313FCC440}"/>
              </a:ext>
            </a:extLst>
          </p:cNvPr>
          <p:cNvGrpSpPr/>
          <p:nvPr/>
        </p:nvGrpSpPr>
        <p:grpSpPr>
          <a:xfrm>
            <a:off x="4081152" y="3037747"/>
            <a:ext cx="5019306" cy="4782448"/>
            <a:chOff x="3887673" y="1318364"/>
            <a:chExt cx="7082807" cy="6748574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27279D11-2E4C-4CEB-A30D-AE311578E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87673" y="1318364"/>
              <a:ext cx="6347720" cy="2649096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C054DDF0-36E9-4679-AD01-2F13FB235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07986" y="3009278"/>
              <a:ext cx="6962494" cy="505766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F06E95B-F217-40E8-B976-1BE53C3832D5}"/>
              </a:ext>
            </a:extLst>
          </p:cNvPr>
          <p:cNvSpPr/>
          <p:nvPr/>
        </p:nvSpPr>
        <p:spPr>
          <a:xfrm>
            <a:off x="141461" y="404213"/>
            <a:ext cx="119090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latin typeface="Gill Sans MT" panose="020B0502020104020203" pitchFamily="34" charset="0"/>
              </a:rPr>
              <a:t>Q: Find 1,000 </a:t>
            </a:r>
            <a:r>
              <a:rPr lang="en-GB" sz="8000" u="sng" dirty="0">
                <a:latin typeface="Gill Sans MT" panose="020B0502020104020203" pitchFamily="34" charset="0"/>
              </a:rPr>
              <a:t>less</a:t>
            </a:r>
            <a:r>
              <a:rPr lang="en-GB" sz="8000" dirty="0">
                <a:latin typeface="Gill Sans MT" panose="020B0502020104020203" pitchFamily="34" charset="0"/>
              </a:rPr>
              <a:t> than 13,977</a:t>
            </a:r>
          </a:p>
        </p:txBody>
      </p:sp>
    </p:spTree>
    <p:extLst>
      <p:ext uri="{BB962C8B-B14F-4D97-AF65-F5344CB8AC3E}">
        <p14:creationId xmlns:p14="http://schemas.microsoft.com/office/powerpoint/2010/main" val="5813676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7BBAE710-34AD-48A8-B598-862971E67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772" y="4253217"/>
            <a:ext cx="4129856" cy="299998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11D47FC-B697-42C9-8BDB-ED15CB01DB00}"/>
              </a:ext>
            </a:extLst>
          </p:cNvPr>
          <p:cNvGrpSpPr/>
          <p:nvPr/>
        </p:nvGrpSpPr>
        <p:grpSpPr>
          <a:xfrm>
            <a:off x="209409" y="2862306"/>
            <a:ext cx="4128219" cy="4391542"/>
            <a:chOff x="209409" y="2862306"/>
            <a:chExt cx="4128219" cy="4391542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8F5E70D-191C-4103-9485-3D1F6F9C0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6524" y="3698779"/>
              <a:ext cx="331156" cy="331156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C0E93FE-16C4-4125-AA5C-101BD49E12EF}"/>
                </a:ext>
              </a:extLst>
            </p:cNvPr>
            <p:cNvGrpSpPr/>
            <p:nvPr/>
          </p:nvGrpSpPr>
          <p:grpSpPr>
            <a:xfrm>
              <a:off x="209409" y="2862306"/>
              <a:ext cx="4128219" cy="4391542"/>
              <a:chOff x="1067680" y="3655811"/>
              <a:chExt cx="4128219" cy="4391542"/>
            </a:xfrm>
          </p:grpSpPr>
          <p:pic>
            <p:nvPicPr>
              <p:cNvPr id="3" name="Graphic 2">
                <a:extLst>
                  <a:ext uri="{FF2B5EF4-FFF2-40B4-BE49-F238E27FC236}">
                    <a16:creationId xmlns:a16="http://schemas.microsoft.com/office/drawing/2014/main" id="{381CB771-3DD4-46C6-9139-F5EA48E63E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844799" y="3655811"/>
                <a:ext cx="2158974" cy="1441344"/>
              </a:xfrm>
              <a:prstGeom prst="rect">
                <a:avLst/>
              </a:prstGeom>
            </p:spPr>
          </p:pic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86502084-8F5F-4097-BABC-31923E26F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67680" y="5048553"/>
                <a:ext cx="4128219" cy="2998800"/>
              </a:xfrm>
              <a:prstGeom prst="rect">
                <a:avLst/>
              </a:prstGeom>
            </p:spPr>
          </p:pic>
        </p:grp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9CBCCC84-F7C7-4787-A3E7-CC3741CFD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47649" y="4136335"/>
              <a:ext cx="188876" cy="188876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7E225CED-2787-48D5-A97A-564C2DF86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94721" y="3901454"/>
              <a:ext cx="331156" cy="331156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438CACA9-9A4D-4F30-96FF-704FA7688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200368" y="4264369"/>
              <a:ext cx="188876" cy="188876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2336B57-5407-464F-9AF5-A5F3E420C967}"/>
              </a:ext>
            </a:extLst>
          </p:cNvPr>
          <p:cNvSpPr/>
          <p:nvPr/>
        </p:nvSpPr>
        <p:spPr>
          <a:xfrm>
            <a:off x="5553028" y="3332363"/>
            <a:ext cx="5098501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9600" b="1" spc="1200" dirty="0">
                <a:solidFill>
                  <a:schemeClr val="bg1"/>
                </a:solidFill>
                <a:latin typeface="Gill Sans MT" panose="020B0502020104020203" pitchFamily="34" charset="0"/>
              </a:rPr>
              <a:t>3,000</a:t>
            </a:r>
            <a:endParaRPr lang="en-GB" sz="9600" spc="1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C421ED-8FE0-43FD-B1E4-BD34711DCCAA}"/>
              </a:ext>
            </a:extLst>
          </p:cNvPr>
          <p:cNvSpPr/>
          <p:nvPr/>
        </p:nvSpPr>
        <p:spPr>
          <a:xfrm>
            <a:off x="0" y="0"/>
            <a:ext cx="12192000" cy="8808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F6B60-2454-4A7B-8630-1946B2E2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4081" y="6637895"/>
            <a:ext cx="1241263" cy="191077"/>
          </a:xfrm>
        </p:spPr>
        <p:txBody>
          <a:bodyPr/>
          <a:lstStyle/>
          <a:p>
            <a:r>
              <a:rPr lang="en-GB" sz="1000" dirty="0">
                <a:latin typeface="Gill Sans MT" panose="020B0502020104020203" pitchFamily="34" charset="0"/>
              </a:rPr>
              <a:t>Created by T Wray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06E95B-F217-40E8-B976-1BE53C3832D5}"/>
              </a:ext>
            </a:extLst>
          </p:cNvPr>
          <p:cNvSpPr/>
          <p:nvPr/>
        </p:nvSpPr>
        <p:spPr>
          <a:xfrm>
            <a:off x="141461" y="-1"/>
            <a:ext cx="119090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dirty="0">
                <a:latin typeface="Gill Sans MT" panose="020B0502020104020203" pitchFamily="34" charset="0"/>
              </a:rPr>
              <a:t>Q: Find 1,000 </a:t>
            </a:r>
            <a:r>
              <a:rPr lang="en-GB" sz="5000" u="sng" dirty="0">
                <a:latin typeface="Gill Sans MT" panose="020B0502020104020203" pitchFamily="34" charset="0"/>
              </a:rPr>
              <a:t>less</a:t>
            </a:r>
            <a:r>
              <a:rPr lang="en-GB" sz="5000" dirty="0">
                <a:latin typeface="Gill Sans MT" panose="020B0502020104020203" pitchFamily="34" charset="0"/>
              </a:rPr>
              <a:t> than 13,977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EF9C40-7B1C-4593-9937-4F17480FC5AD}"/>
              </a:ext>
            </a:extLst>
          </p:cNvPr>
          <p:cNvSpPr/>
          <p:nvPr/>
        </p:nvSpPr>
        <p:spPr>
          <a:xfrm>
            <a:off x="141461" y="1458684"/>
            <a:ext cx="119090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b="1" dirty="0">
                <a:latin typeface="Gill Sans MT" panose="020B0502020104020203" pitchFamily="34" charset="0"/>
              </a:rPr>
              <a:t>STEP 1</a:t>
            </a:r>
            <a:r>
              <a:rPr lang="en-GB" sz="5000" dirty="0">
                <a:latin typeface="Gill Sans MT" panose="020B0502020104020203" pitchFamily="34" charset="0"/>
              </a:rPr>
              <a:t>: Find the thousand value in the number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465DB2-089F-413B-B87D-ADDFDC20900B}"/>
              </a:ext>
            </a:extLst>
          </p:cNvPr>
          <p:cNvSpPr/>
          <p:nvPr/>
        </p:nvSpPr>
        <p:spPr>
          <a:xfrm>
            <a:off x="5167971" y="3320447"/>
            <a:ext cx="50985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600" b="1" spc="1200" dirty="0">
                <a:latin typeface="Gill Sans MT" panose="020B0502020104020203" pitchFamily="34" charset="0"/>
              </a:rPr>
              <a:t>13,977</a:t>
            </a:r>
            <a:endParaRPr lang="en-GB" sz="9600" spc="1200" dirty="0">
              <a:latin typeface="Gill Sans MT" panose="020B05020201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F47516-01DB-4AB5-A094-FEA6B89964B5}"/>
              </a:ext>
            </a:extLst>
          </p:cNvPr>
          <p:cNvSpPr/>
          <p:nvPr/>
        </p:nvSpPr>
        <p:spPr>
          <a:xfrm>
            <a:off x="9165389" y="2791196"/>
            <a:ext cx="7335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dirty="0">
                <a:solidFill>
                  <a:srgbClr val="FF0000"/>
                </a:solidFill>
                <a:latin typeface="Gill Sans MT" panose="020B0502020104020203" pitchFamily="34" charset="0"/>
              </a:rPr>
              <a:t>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B1C0B-1A6F-4BCA-B4AF-F9A71DED88FA}"/>
              </a:ext>
            </a:extLst>
          </p:cNvPr>
          <p:cNvSpPr/>
          <p:nvPr/>
        </p:nvSpPr>
        <p:spPr>
          <a:xfrm>
            <a:off x="8322424" y="2791196"/>
            <a:ext cx="7335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D02A84-EE5D-40D0-B5FD-979570CDD6F7}"/>
              </a:ext>
            </a:extLst>
          </p:cNvPr>
          <p:cNvSpPr/>
          <p:nvPr/>
        </p:nvSpPr>
        <p:spPr>
          <a:xfrm>
            <a:off x="7467871" y="2803339"/>
            <a:ext cx="7335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dirty="0">
                <a:solidFill>
                  <a:srgbClr val="FF66FF"/>
                </a:solidFill>
                <a:latin typeface="Gill Sans MT" panose="020B0502020104020203" pitchFamily="34" charset="0"/>
              </a:rPr>
              <a:t>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1616BD-051B-41CA-A5FC-D76895DE28DD}"/>
              </a:ext>
            </a:extLst>
          </p:cNvPr>
          <p:cNvSpPr/>
          <p:nvPr/>
        </p:nvSpPr>
        <p:spPr>
          <a:xfrm>
            <a:off x="5940940" y="2820224"/>
            <a:ext cx="11089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dirty="0">
                <a:solidFill>
                  <a:srgbClr val="EF7E3F"/>
                </a:solidFill>
                <a:latin typeface="Gill Sans MT" panose="020B0502020104020203" pitchFamily="34" charset="0"/>
              </a:rPr>
              <a:t>Th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0844FE-45FB-4A26-BBDB-05574601CC47}"/>
              </a:ext>
            </a:extLst>
          </p:cNvPr>
          <p:cNvSpPr/>
          <p:nvPr/>
        </p:nvSpPr>
        <p:spPr>
          <a:xfrm>
            <a:off x="4675868" y="2812969"/>
            <a:ext cx="13943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dirty="0" err="1">
                <a:solidFill>
                  <a:srgbClr val="00B050"/>
                </a:solidFill>
                <a:latin typeface="Gill Sans MT" panose="020B0502020104020203" pitchFamily="34" charset="0"/>
              </a:rPr>
              <a:t>HTh</a:t>
            </a:r>
            <a:endParaRPr lang="en-GB" sz="5000" dirty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D92830-C41A-4F83-958E-AD3A34FDCC99}"/>
              </a:ext>
            </a:extLst>
          </p:cNvPr>
          <p:cNvSpPr/>
          <p:nvPr/>
        </p:nvSpPr>
        <p:spPr>
          <a:xfrm>
            <a:off x="6099197" y="3526971"/>
            <a:ext cx="867660" cy="1209474"/>
          </a:xfrm>
          <a:prstGeom prst="roundRect">
            <a:avLst/>
          </a:prstGeom>
          <a:solidFill>
            <a:srgbClr val="FFFF00">
              <a:alpha val="31000"/>
            </a:srgb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3239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-0.00209 0.18403 " pathEditMode="fixed" rAng="0" ptsTypes="AA">
                                      <p:cBhvr>
                                        <p:cTn id="36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19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9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252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TWray</dc:creator>
  <cp:lastModifiedBy>TWray</cp:lastModifiedBy>
  <cp:revision>54</cp:revision>
  <dcterms:created xsi:type="dcterms:W3CDTF">2017-07-10T14:50:33Z</dcterms:created>
  <dcterms:modified xsi:type="dcterms:W3CDTF">2018-05-10T16:26:36Z</dcterms:modified>
</cp:coreProperties>
</file>