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61" r:id="rId6"/>
    <p:sldId id="262" r:id="rId7"/>
    <p:sldId id="264" r:id="rId8"/>
    <p:sldId id="265" r:id="rId9"/>
    <p:sldId id="271" r:id="rId10"/>
    <p:sldId id="263" r:id="rId11"/>
    <p:sldId id="266" r:id="rId12"/>
    <p:sldId id="267" r:id="rId13"/>
    <p:sldId id="268" r:id="rId14"/>
    <p:sldId id="269" r:id="rId15"/>
    <p:sldId id="270" r:id="rId16"/>
    <p:sldId id="259"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E600"/>
    <a:srgbClr val="CCFFCC"/>
    <a:srgbClr val="7AF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4"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9C181-83F9-4708-895C-6644B968CA98}" type="datetimeFigureOut">
              <a:rPr lang="en-GB" smtClean="0"/>
              <a:t>25/12/2013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2DB60-273E-4100-B37E-BC11207421C0}" type="slidenum">
              <a:rPr lang="en-GB" smtClean="0"/>
              <a:t>‹#›</a:t>
            </a:fld>
            <a:endParaRPr lang="en-GB"/>
          </a:p>
        </p:txBody>
      </p:sp>
    </p:spTree>
    <p:extLst>
      <p:ext uri="{BB962C8B-B14F-4D97-AF65-F5344CB8AC3E}">
        <p14:creationId xmlns:p14="http://schemas.microsoft.com/office/powerpoint/2010/main" val="290380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http://www.activityvillage.co.uk/sites/default/files/images/images2/frog_theme_for_kids.jpg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1</a:t>
            </a:fld>
            <a:endParaRPr lang="en-GB"/>
          </a:p>
        </p:txBody>
      </p:sp>
    </p:spTree>
    <p:extLst>
      <p:ext uri="{BB962C8B-B14F-4D97-AF65-F5344CB8AC3E}">
        <p14:creationId xmlns:p14="http://schemas.microsoft.com/office/powerpoint/2010/main" val="83090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http://cdn2.arkive.org/media/99/99E8CBEE-D793-4D90-8B3C-D68F79864215/Presentation.Large/Common-frog-tadpole-with-front-and-hind-legs.jpg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11</a:t>
            </a:fld>
            <a:endParaRPr lang="en-GB"/>
          </a:p>
        </p:txBody>
      </p:sp>
    </p:spTree>
    <p:extLst>
      <p:ext uri="{BB962C8B-B14F-4D97-AF65-F5344CB8AC3E}">
        <p14:creationId xmlns:p14="http://schemas.microsoft.com/office/powerpoint/2010/main" val="419417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http://naturalmissouri.blogspot.co.uk/2011/07/bullfrog-metamorphosis.html</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12</a:t>
            </a:fld>
            <a:endParaRPr lang="en-GB"/>
          </a:p>
        </p:txBody>
      </p:sp>
    </p:spTree>
    <p:extLst>
      <p:ext uri="{BB962C8B-B14F-4D97-AF65-F5344CB8AC3E}">
        <p14:creationId xmlns:p14="http://schemas.microsoft.com/office/powerpoint/2010/main" val="4194177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http://naturalmissouri.blogspot.co.uk/2011/07/bullfrog-metamorphosis.html</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13</a:t>
            </a:fld>
            <a:endParaRPr lang="en-GB"/>
          </a:p>
        </p:txBody>
      </p:sp>
    </p:spTree>
    <p:extLst>
      <p:ext uri="{BB962C8B-B14F-4D97-AF65-F5344CB8AC3E}">
        <p14:creationId xmlns:p14="http://schemas.microsoft.com/office/powerpoint/2010/main" val="4194177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http://ed101.bu.edu/StudentDoc/Archives/ED101sp07/pinatrip/Frog.jpg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14</a:t>
            </a:fld>
            <a:endParaRPr lang="en-GB"/>
          </a:p>
        </p:txBody>
      </p:sp>
    </p:spTree>
    <p:extLst>
      <p:ext uri="{BB962C8B-B14F-4D97-AF65-F5344CB8AC3E}">
        <p14:creationId xmlns:p14="http://schemas.microsoft.com/office/powerpoint/2010/main" val="4194177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http://naturalmissouri.blogspot.co.uk/2011/07/bullfrog-metamorphosis.html</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15</a:t>
            </a:fld>
            <a:endParaRPr lang="en-GB"/>
          </a:p>
        </p:txBody>
      </p:sp>
    </p:spTree>
    <p:extLst>
      <p:ext uri="{BB962C8B-B14F-4D97-AF65-F5344CB8AC3E}">
        <p14:creationId xmlns:p14="http://schemas.microsoft.com/office/powerpoint/2010/main" val="419417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http://upload.wikimedia.org/wikipedia/commons/b/be/Red_eyed_tree_frog_edit2.jpg</a:t>
            </a:r>
          </a:p>
          <a:p>
            <a:r>
              <a:rPr lang="en-GB" dirty="0" smtClean="0"/>
              <a:t>http://www.gapyearblog.info/storage/frogs.jpg?__SQUARESPACE_CACHEVERSION=1382437495843</a:t>
            </a:r>
          </a:p>
          <a:p>
            <a:r>
              <a:rPr lang="en-GB" dirty="0" smtClean="0"/>
              <a:t>http://3.bp.blogspot.com/-05WciUbGmpI/TuBUGD0rbYI/AAAAAAAADeo/Mg7_u0H3nd0/s1600/Frog-03.jpg</a:t>
            </a:r>
          </a:p>
          <a:p>
            <a:r>
              <a:rPr lang="en-GB" dirty="0" smtClean="0"/>
              <a:t>http://www.petsfoto.com/wp-content/uploads/2010/06/Blue-Poison-Dart-Frog2.jpg</a:t>
            </a:r>
          </a:p>
          <a:p>
            <a:r>
              <a:rPr lang="en-GB" dirty="0" smtClean="0"/>
              <a:t>http://1.bp.blogspot.com/-0jDY0BbT_3U/T1YkVyGdpXI/AAAAAAAAASE/Vvmmp4LkMM4/s640/red-frog-isla+bastimentos.jpg</a:t>
            </a:r>
          </a:p>
          <a:p>
            <a:r>
              <a:rPr lang="en-GB" dirty="0" smtClean="0"/>
              <a:t>http://static.guim.co.uk/sys-images/Environment/Pix/pictures/2008/01/08/commonfrog.jpg</a:t>
            </a:r>
          </a:p>
          <a:p>
            <a:r>
              <a:rPr lang="en-GB" dirty="0" smtClean="0"/>
              <a:t>http://frogsaregreen.org/wp-content/uploads/2012/04/Max_and_Crucifer.jpg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16</a:t>
            </a:fld>
            <a:endParaRPr lang="en-GB"/>
          </a:p>
        </p:txBody>
      </p:sp>
    </p:spTree>
    <p:extLst>
      <p:ext uri="{BB962C8B-B14F-4D97-AF65-F5344CB8AC3E}">
        <p14:creationId xmlns:p14="http://schemas.microsoft.com/office/powerpoint/2010/main" val="2901363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http://upload.wikimedia.org/wikipedia/commons/b/be/Red_eyed_tree_frog_edit2.jpg</a:t>
            </a:r>
          </a:p>
          <a:p>
            <a:r>
              <a:rPr lang="en-GB" dirty="0" smtClean="0"/>
              <a:t>http://www.gapyearblog.info/storage/frogs.jpg?__SQUARESPACE_CACHEVERSION=1382437495843</a:t>
            </a:r>
          </a:p>
          <a:p>
            <a:r>
              <a:rPr lang="en-GB" dirty="0" smtClean="0"/>
              <a:t>http://3.bp.blogspot.com/-05WciUbGmpI/TuBUGD0rbYI/AAAAAAAADeo/Mg7_u0H3nd0/s1600/Frog-03.jpg</a:t>
            </a:r>
          </a:p>
          <a:p>
            <a:r>
              <a:rPr lang="en-GB" dirty="0" smtClean="0"/>
              <a:t>http://www.petsfoto.com/wp-content/uploads/2010/06/Blue-Poison-Dart-Frog2.jpg</a:t>
            </a:r>
          </a:p>
          <a:p>
            <a:r>
              <a:rPr lang="en-GB" dirty="0" smtClean="0"/>
              <a:t>http://1.bp.blogspot.com/-0jDY0BbT_3U/T1YkVyGdpXI/AAAAAAAAASE/Vvmmp4LkMM4/s640/red-frog-isla+bastimentos.jpg</a:t>
            </a:r>
          </a:p>
          <a:p>
            <a:r>
              <a:rPr lang="en-GB" dirty="0" smtClean="0"/>
              <a:t>http://static.guim.co.uk/sys-images/Environment/Pix/pictures/2008/01/08/commonfrog.jpg</a:t>
            </a:r>
          </a:p>
          <a:p>
            <a:r>
              <a:rPr lang="en-GB" dirty="0" smtClean="0"/>
              <a:t>http://frogsaregreen.org/wp-content/uploads/2012/04/Max_and_Crucifer.jpg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17</a:t>
            </a:fld>
            <a:endParaRPr lang="en-GB"/>
          </a:p>
        </p:txBody>
      </p:sp>
    </p:spTree>
    <p:extLst>
      <p:ext uri="{BB962C8B-B14F-4D97-AF65-F5344CB8AC3E}">
        <p14:creationId xmlns:p14="http://schemas.microsoft.com/office/powerpoint/2010/main" val="29013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http://www.surrey-arg.org.uk/SARG/08000-TheAnimals/SpeciesPages/Agile_Frog/Agile_Frog_Pair.jpg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3</a:t>
            </a:fld>
            <a:endParaRPr lang="en-GB"/>
          </a:p>
        </p:txBody>
      </p:sp>
    </p:spTree>
    <p:extLst>
      <p:ext uri="{BB962C8B-B14F-4D97-AF65-F5344CB8AC3E}">
        <p14:creationId xmlns:p14="http://schemas.microsoft.com/office/powerpoint/2010/main" val="47130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http://laups.org/gallery2/d/3339-2/3rd_coldwater_FrogEggs_Derek_Haslam.jpg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4</a:t>
            </a:fld>
            <a:endParaRPr lang="en-GB"/>
          </a:p>
        </p:txBody>
      </p:sp>
    </p:spTree>
    <p:extLst>
      <p:ext uri="{BB962C8B-B14F-4D97-AF65-F5344CB8AC3E}">
        <p14:creationId xmlns:p14="http://schemas.microsoft.com/office/powerpoint/2010/main" val="390644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http://www.chicagowilderness.org/CW_Archives/issues/summer2008/images/frog_eggs.jpg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5</a:t>
            </a:fld>
            <a:endParaRPr lang="en-GB"/>
          </a:p>
        </p:txBody>
      </p:sp>
    </p:spTree>
    <p:extLst>
      <p:ext uri="{BB962C8B-B14F-4D97-AF65-F5344CB8AC3E}">
        <p14:creationId xmlns:p14="http://schemas.microsoft.com/office/powerpoint/2010/main" val="419417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http://cdn1.arkive.org/media/1B/1BA2B8EE-57D2-4541-9861-2606B153AE3A/Presentation.Large/Common-frog-spawn-and-newly-emerged-tadpoles.jpg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6</a:t>
            </a:fld>
            <a:endParaRPr lang="en-GB"/>
          </a:p>
        </p:txBody>
      </p:sp>
    </p:spTree>
    <p:extLst>
      <p:ext uri="{BB962C8B-B14F-4D97-AF65-F5344CB8AC3E}">
        <p14:creationId xmlns:p14="http://schemas.microsoft.com/office/powerpoint/2010/main" val="419417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http://cdn2.arkive.org/media/E1/E1131D95-9567-4B74-8CBB-955CA2634881/Presentation.Large/Recently-hatched-common-frog-tadpoles.jpg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7</a:t>
            </a:fld>
            <a:endParaRPr lang="en-GB"/>
          </a:p>
        </p:txBody>
      </p:sp>
    </p:spTree>
    <p:extLst>
      <p:ext uri="{BB962C8B-B14F-4D97-AF65-F5344CB8AC3E}">
        <p14:creationId xmlns:p14="http://schemas.microsoft.com/office/powerpoint/2010/main" val="419417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http://cdn2.arkive.org/media/E9/E9496031-4E10-4032-9AB4-41D02BBA6CAA/Presentation.Large/Common-toad-tadpole-with-back-legs.jpg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8</a:t>
            </a:fld>
            <a:endParaRPr lang="en-GB"/>
          </a:p>
        </p:txBody>
      </p:sp>
    </p:spTree>
    <p:extLst>
      <p:ext uri="{BB962C8B-B14F-4D97-AF65-F5344CB8AC3E}">
        <p14:creationId xmlns:p14="http://schemas.microsoft.com/office/powerpoint/2010/main" val="419417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http://www.whateats.com/wp-content/uploads/2010/03/Tadpoles-ChristianFischer.jpg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9</a:t>
            </a:fld>
            <a:endParaRPr lang="en-GB"/>
          </a:p>
        </p:txBody>
      </p:sp>
    </p:spTree>
    <p:extLst>
      <p:ext uri="{BB962C8B-B14F-4D97-AF65-F5344CB8AC3E}">
        <p14:creationId xmlns:p14="http://schemas.microsoft.com/office/powerpoint/2010/main" val="4194177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http://cdn1.arkive.org/media/29/29683641-E4E4-45A3-B7AA-44BF86D1A08C/Presentation.Large/Common-frog-tadpoles-feeding-on-worm-in-pond.jpg</a:t>
            </a:r>
            <a:endParaRPr lang="en-GB" dirty="0"/>
          </a:p>
        </p:txBody>
      </p:sp>
      <p:sp>
        <p:nvSpPr>
          <p:cNvPr id="4" name="Slide Number Placeholder 3"/>
          <p:cNvSpPr>
            <a:spLocks noGrp="1"/>
          </p:cNvSpPr>
          <p:nvPr>
            <p:ph type="sldNum" sz="quarter" idx="10"/>
          </p:nvPr>
        </p:nvSpPr>
        <p:spPr/>
        <p:txBody>
          <a:bodyPr/>
          <a:lstStyle/>
          <a:p>
            <a:fld id="{1002DB60-273E-4100-B37E-BC11207421C0}" type="slidenum">
              <a:rPr lang="en-GB" smtClean="0"/>
              <a:t>10</a:t>
            </a:fld>
            <a:endParaRPr lang="en-GB"/>
          </a:p>
        </p:txBody>
      </p:sp>
    </p:spTree>
    <p:extLst>
      <p:ext uri="{BB962C8B-B14F-4D97-AF65-F5344CB8AC3E}">
        <p14:creationId xmlns:p14="http://schemas.microsoft.com/office/powerpoint/2010/main" val="419417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2CF55B-9EC9-4D06-909B-2E9B77FB9D1E}" type="datetimeFigureOut">
              <a:rPr lang="en-GB" smtClean="0"/>
              <a:t>25/12/2013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FB315-22EC-457C-BDBE-226DC89F2E70}" type="slidenum">
              <a:rPr lang="en-GB" smtClean="0"/>
              <a:t>‹#›</a:t>
            </a:fld>
            <a:endParaRPr lang="en-GB"/>
          </a:p>
        </p:txBody>
      </p:sp>
    </p:spTree>
    <p:extLst>
      <p:ext uri="{BB962C8B-B14F-4D97-AF65-F5344CB8AC3E}">
        <p14:creationId xmlns:p14="http://schemas.microsoft.com/office/powerpoint/2010/main" val="248872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2CF55B-9EC9-4D06-909B-2E9B77FB9D1E}" type="datetimeFigureOut">
              <a:rPr lang="en-GB" smtClean="0"/>
              <a:t>25/12/2013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FB315-22EC-457C-BDBE-226DC89F2E70}" type="slidenum">
              <a:rPr lang="en-GB" smtClean="0"/>
              <a:t>‹#›</a:t>
            </a:fld>
            <a:endParaRPr lang="en-GB"/>
          </a:p>
        </p:txBody>
      </p:sp>
    </p:spTree>
    <p:extLst>
      <p:ext uri="{BB962C8B-B14F-4D97-AF65-F5344CB8AC3E}">
        <p14:creationId xmlns:p14="http://schemas.microsoft.com/office/powerpoint/2010/main" val="15521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2CF55B-9EC9-4D06-909B-2E9B77FB9D1E}" type="datetimeFigureOut">
              <a:rPr lang="en-GB" smtClean="0"/>
              <a:t>25/12/2013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FB315-22EC-457C-BDBE-226DC89F2E70}" type="slidenum">
              <a:rPr lang="en-GB" smtClean="0"/>
              <a:t>‹#›</a:t>
            </a:fld>
            <a:endParaRPr lang="en-GB"/>
          </a:p>
        </p:txBody>
      </p:sp>
    </p:spTree>
    <p:extLst>
      <p:ext uri="{BB962C8B-B14F-4D97-AF65-F5344CB8AC3E}">
        <p14:creationId xmlns:p14="http://schemas.microsoft.com/office/powerpoint/2010/main" val="198427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2CF55B-9EC9-4D06-909B-2E9B77FB9D1E}" type="datetimeFigureOut">
              <a:rPr lang="en-GB" smtClean="0"/>
              <a:t>25/12/2013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FB315-22EC-457C-BDBE-226DC89F2E70}" type="slidenum">
              <a:rPr lang="en-GB" smtClean="0"/>
              <a:t>‹#›</a:t>
            </a:fld>
            <a:endParaRPr lang="en-GB"/>
          </a:p>
        </p:txBody>
      </p:sp>
    </p:spTree>
    <p:extLst>
      <p:ext uri="{BB962C8B-B14F-4D97-AF65-F5344CB8AC3E}">
        <p14:creationId xmlns:p14="http://schemas.microsoft.com/office/powerpoint/2010/main" val="112526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CF55B-9EC9-4D06-909B-2E9B77FB9D1E}" type="datetimeFigureOut">
              <a:rPr lang="en-GB" smtClean="0"/>
              <a:t>25/12/2013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FB315-22EC-457C-BDBE-226DC89F2E70}" type="slidenum">
              <a:rPr lang="en-GB" smtClean="0"/>
              <a:t>‹#›</a:t>
            </a:fld>
            <a:endParaRPr lang="en-GB"/>
          </a:p>
        </p:txBody>
      </p:sp>
    </p:spTree>
    <p:extLst>
      <p:ext uri="{BB962C8B-B14F-4D97-AF65-F5344CB8AC3E}">
        <p14:creationId xmlns:p14="http://schemas.microsoft.com/office/powerpoint/2010/main" val="276829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2CF55B-9EC9-4D06-909B-2E9B77FB9D1E}" type="datetimeFigureOut">
              <a:rPr lang="en-GB" smtClean="0"/>
              <a:t>25/12/2013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FB315-22EC-457C-BDBE-226DC89F2E70}" type="slidenum">
              <a:rPr lang="en-GB" smtClean="0"/>
              <a:t>‹#›</a:t>
            </a:fld>
            <a:endParaRPr lang="en-GB"/>
          </a:p>
        </p:txBody>
      </p:sp>
    </p:spTree>
    <p:extLst>
      <p:ext uri="{BB962C8B-B14F-4D97-AF65-F5344CB8AC3E}">
        <p14:creationId xmlns:p14="http://schemas.microsoft.com/office/powerpoint/2010/main" val="252100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2CF55B-9EC9-4D06-909B-2E9B77FB9D1E}" type="datetimeFigureOut">
              <a:rPr lang="en-GB" smtClean="0"/>
              <a:t>25/12/2013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AFB315-22EC-457C-BDBE-226DC89F2E70}" type="slidenum">
              <a:rPr lang="en-GB" smtClean="0"/>
              <a:t>‹#›</a:t>
            </a:fld>
            <a:endParaRPr lang="en-GB"/>
          </a:p>
        </p:txBody>
      </p:sp>
    </p:spTree>
    <p:extLst>
      <p:ext uri="{BB962C8B-B14F-4D97-AF65-F5344CB8AC3E}">
        <p14:creationId xmlns:p14="http://schemas.microsoft.com/office/powerpoint/2010/main" val="247967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2CF55B-9EC9-4D06-909B-2E9B77FB9D1E}" type="datetimeFigureOut">
              <a:rPr lang="en-GB" smtClean="0"/>
              <a:t>25/12/2013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AFB315-22EC-457C-BDBE-226DC89F2E70}" type="slidenum">
              <a:rPr lang="en-GB" smtClean="0"/>
              <a:t>‹#›</a:t>
            </a:fld>
            <a:endParaRPr lang="en-GB"/>
          </a:p>
        </p:txBody>
      </p:sp>
    </p:spTree>
    <p:extLst>
      <p:ext uri="{BB962C8B-B14F-4D97-AF65-F5344CB8AC3E}">
        <p14:creationId xmlns:p14="http://schemas.microsoft.com/office/powerpoint/2010/main" val="109595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CF55B-9EC9-4D06-909B-2E9B77FB9D1E}" type="datetimeFigureOut">
              <a:rPr lang="en-GB" smtClean="0"/>
              <a:t>25/12/2013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AFB315-22EC-457C-BDBE-226DC89F2E70}" type="slidenum">
              <a:rPr lang="en-GB" smtClean="0"/>
              <a:t>‹#›</a:t>
            </a:fld>
            <a:endParaRPr lang="en-GB"/>
          </a:p>
        </p:txBody>
      </p:sp>
    </p:spTree>
    <p:extLst>
      <p:ext uri="{BB962C8B-B14F-4D97-AF65-F5344CB8AC3E}">
        <p14:creationId xmlns:p14="http://schemas.microsoft.com/office/powerpoint/2010/main" val="313444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CF55B-9EC9-4D06-909B-2E9B77FB9D1E}" type="datetimeFigureOut">
              <a:rPr lang="en-GB" smtClean="0"/>
              <a:t>25/12/2013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FB315-22EC-457C-BDBE-226DC89F2E70}" type="slidenum">
              <a:rPr lang="en-GB" smtClean="0"/>
              <a:t>‹#›</a:t>
            </a:fld>
            <a:endParaRPr lang="en-GB"/>
          </a:p>
        </p:txBody>
      </p:sp>
    </p:spTree>
    <p:extLst>
      <p:ext uri="{BB962C8B-B14F-4D97-AF65-F5344CB8AC3E}">
        <p14:creationId xmlns:p14="http://schemas.microsoft.com/office/powerpoint/2010/main" val="428456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CF55B-9EC9-4D06-909B-2E9B77FB9D1E}" type="datetimeFigureOut">
              <a:rPr lang="en-GB" smtClean="0"/>
              <a:t>25/12/2013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FB315-22EC-457C-BDBE-226DC89F2E70}" type="slidenum">
              <a:rPr lang="en-GB" smtClean="0"/>
              <a:t>‹#›</a:t>
            </a:fld>
            <a:endParaRPr lang="en-GB"/>
          </a:p>
        </p:txBody>
      </p:sp>
    </p:spTree>
    <p:extLst>
      <p:ext uri="{BB962C8B-B14F-4D97-AF65-F5344CB8AC3E}">
        <p14:creationId xmlns:p14="http://schemas.microsoft.com/office/powerpoint/2010/main" val="207411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CF55B-9EC9-4D06-909B-2E9B77FB9D1E}" type="datetimeFigureOut">
              <a:rPr lang="en-GB" smtClean="0"/>
              <a:t>25/12/2013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FB315-22EC-457C-BDBE-226DC89F2E70}" type="slidenum">
              <a:rPr lang="en-GB" smtClean="0"/>
              <a:t>‹#›</a:t>
            </a:fld>
            <a:endParaRPr lang="en-GB"/>
          </a:p>
        </p:txBody>
      </p:sp>
    </p:spTree>
    <p:extLst>
      <p:ext uri="{BB962C8B-B14F-4D97-AF65-F5344CB8AC3E}">
        <p14:creationId xmlns:p14="http://schemas.microsoft.com/office/powerpoint/2010/main" val="2334630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3.bp.blogspot.com/-fRfs0BIHXe8/TiI2YPtL88I/AAAAAAAADlw/5FaO9yLHNOo/s1600/frog+metamorphosisres.jp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1.bp.blogspot.com/-LelhHa6dJOg/TiI3HwA2gII/AAAAAAAADl0/F_A2yVzOjaM/s1600/frog+metamorphosisres3.jp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1.bp.blogspot.com/-hip-bX_n6Wk/TiI4RXdfF5I/AAAAAAAADl8/jzZkQGR39go/s1600/joel+043.jp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docid=M50k4ZQnzLBO6M&amp;tbnid=VbApK9fR3Rx3VM:&amp;ved=0CAUQjRw&amp;url=http%3A%2F%2Fcommons.wikimedia.org%2Fwiki%2FFile%3A2011_Arrow_black_curving_axe_67%25C2%25B0_attraction.png&amp;ei=fvm6UpXUNI6e0wX-8oHYAg&amp;bvm=bv.58187178,d.ZG4&amp;psig=AFQjCNGY7mVxwMn-uihWGht8YTX-5x4FYA&amp;ust=1388071670699398" TargetMode="External"/><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3.bp.blogspot.com/-fRfs0BIHXe8/TiI2YPtL88I/AAAAAAAADlw/5FaO9yLHNOo/s1600/frog+metamorphosisres.jpg" TargetMode="External"/><Relationship Id="rId5"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364784" y="980728"/>
            <a:ext cx="6336704" cy="1938992"/>
          </a:xfrm>
          <a:prstGeom prst="rect">
            <a:avLst/>
          </a:prstGeom>
          <a:noFill/>
        </p:spPr>
        <p:txBody>
          <a:bodyPr wrap="square" rtlCol="0">
            <a:spAutoFit/>
          </a:bodyPr>
          <a:lstStyle/>
          <a:p>
            <a:pPr algn="ctr"/>
            <a:r>
              <a:rPr lang="en-GB" sz="6000" dirty="0" smtClean="0">
                <a:latin typeface="Arial Rounded MT Bold" panose="020F0704030504030204" pitchFamily="34" charset="0"/>
              </a:rPr>
              <a:t>The Life Cycle of a Frog</a:t>
            </a:r>
            <a:endParaRPr lang="en-GB" sz="6000" dirty="0">
              <a:latin typeface="Arial Rounded MT Bold" panose="020F0704030504030204" pitchFamily="34" charset="0"/>
            </a:endParaRPr>
          </a:p>
        </p:txBody>
      </p:sp>
      <p:pic>
        <p:nvPicPr>
          <p:cNvPr id="17410" name="Picture 2" descr="http://www.activityvillage.co.uk/sites/default/files/images/images2/frog_theme_for_kid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808" y="3457631"/>
            <a:ext cx="3048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27891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80">
                                          <p:stCondLst>
                                            <p:cond delay="0"/>
                                          </p:stCondLst>
                                        </p:cTn>
                                        <p:tgtEl>
                                          <p:spTgt spid="17410"/>
                                        </p:tgtEl>
                                      </p:cBhvr>
                                    </p:animEffect>
                                    <p:anim calcmode="lin" valueType="num">
                                      <p:cBhvr>
                                        <p:cTn id="8" dur="1822"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10"/>
                                        </p:tgtEl>
                                      </p:cBhvr>
                                      <p:to x="100000" y="60000"/>
                                    </p:animScale>
                                    <p:animScale>
                                      <p:cBhvr>
                                        <p:cTn id="14" dur="166" decel="50000">
                                          <p:stCondLst>
                                            <p:cond delay="676"/>
                                          </p:stCondLst>
                                        </p:cTn>
                                        <p:tgtEl>
                                          <p:spTgt spid="17410"/>
                                        </p:tgtEl>
                                      </p:cBhvr>
                                      <p:to x="100000" y="100000"/>
                                    </p:animScale>
                                    <p:animScale>
                                      <p:cBhvr>
                                        <p:cTn id="15" dur="26">
                                          <p:stCondLst>
                                            <p:cond delay="1312"/>
                                          </p:stCondLst>
                                        </p:cTn>
                                        <p:tgtEl>
                                          <p:spTgt spid="17410"/>
                                        </p:tgtEl>
                                      </p:cBhvr>
                                      <p:to x="100000" y="80000"/>
                                    </p:animScale>
                                    <p:animScale>
                                      <p:cBhvr>
                                        <p:cTn id="16" dur="166" decel="50000">
                                          <p:stCondLst>
                                            <p:cond delay="1338"/>
                                          </p:stCondLst>
                                        </p:cTn>
                                        <p:tgtEl>
                                          <p:spTgt spid="17410"/>
                                        </p:tgtEl>
                                      </p:cBhvr>
                                      <p:to x="100000" y="100000"/>
                                    </p:animScale>
                                    <p:animScale>
                                      <p:cBhvr>
                                        <p:cTn id="17" dur="26">
                                          <p:stCondLst>
                                            <p:cond delay="1642"/>
                                          </p:stCondLst>
                                        </p:cTn>
                                        <p:tgtEl>
                                          <p:spTgt spid="17410"/>
                                        </p:tgtEl>
                                      </p:cBhvr>
                                      <p:to x="100000" y="90000"/>
                                    </p:animScale>
                                    <p:animScale>
                                      <p:cBhvr>
                                        <p:cTn id="18" dur="166" decel="50000">
                                          <p:stCondLst>
                                            <p:cond delay="1668"/>
                                          </p:stCondLst>
                                        </p:cTn>
                                        <p:tgtEl>
                                          <p:spTgt spid="17410"/>
                                        </p:tgtEl>
                                      </p:cBhvr>
                                      <p:to x="100000" y="100000"/>
                                    </p:animScale>
                                    <p:animScale>
                                      <p:cBhvr>
                                        <p:cTn id="19" dur="26">
                                          <p:stCondLst>
                                            <p:cond delay="1808"/>
                                          </p:stCondLst>
                                        </p:cTn>
                                        <p:tgtEl>
                                          <p:spTgt spid="17410"/>
                                        </p:tgtEl>
                                      </p:cBhvr>
                                      <p:to x="100000" y="95000"/>
                                    </p:animScale>
                                    <p:animScale>
                                      <p:cBhvr>
                                        <p:cTn id="20" dur="166" decel="50000">
                                          <p:stCondLst>
                                            <p:cond delay="1834"/>
                                          </p:stCondLst>
                                        </p:cTn>
                                        <p:tgtEl>
                                          <p:spTgt spid="174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447" y="692696"/>
            <a:ext cx="7377960" cy="1477328"/>
          </a:xfrm>
          <a:prstGeom prst="rect">
            <a:avLst/>
          </a:prstGeom>
          <a:noFill/>
        </p:spPr>
        <p:txBody>
          <a:bodyPr wrap="square" rtlCol="0">
            <a:spAutoFit/>
          </a:bodyPr>
          <a:lstStyle/>
          <a:p>
            <a:pPr algn="ctr"/>
            <a:r>
              <a:rPr lang="en-GB" sz="3000" dirty="0" smtClean="0">
                <a:latin typeface="Arial Rounded MT Bold" panose="020F0704030504030204" pitchFamily="34" charset="0"/>
              </a:rPr>
              <a:t>Older tadpoles will eat other things like insects. What are these tadpoles eating?</a:t>
            </a:r>
            <a:endParaRPr lang="en-GB" sz="3000" dirty="0">
              <a:latin typeface="Arial Rounded MT Bold" panose="020F0704030504030204" pitchFamily="34" charset="0"/>
            </a:endParaRPr>
          </a:p>
        </p:txBody>
      </p:sp>
      <p:pic>
        <p:nvPicPr>
          <p:cNvPr id="6146" name="Picture 2" descr="http://www.google.co.uk/url?sa=i&amp;source=images&amp;cd=&amp;docid=Xc4ihML4D1Gz4M&amp;tbnid=QExHxdltUGKPhM:&amp;ved=0CAUQjBw&amp;url=http%3A%2F%2Fcdn1.arkive.org%2Fmedia%2F29%2F29683641-E4E4-45A3-B7AA-44BF86D1A08C%2FPresentation.Large%2FCommon-frog-tadpoles-feeding-on-worm-in-pond.jpg&amp;ei=TOu6Uqj6Js307AbA94GoCg&amp;psig=AFQjCNHbmwyzvRUJiMKNDUBLQ-EwS9obWg&amp;ust=13880680446936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336" y="2276872"/>
            <a:ext cx="5453826" cy="38260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3099736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447" y="908720"/>
            <a:ext cx="7377960" cy="553998"/>
          </a:xfrm>
          <a:prstGeom prst="rect">
            <a:avLst/>
          </a:prstGeom>
          <a:noFill/>
        </p:spPr>
        <p:txBody>
          <a:bodyPr wrap="square" rtlCol="0">
            <a:spAutoFit/>
          </a:bodyPr>
          <a:lstStyle/>
          <a:p>
            <a:pPr algn="ctr"/>
            <a:r>
              <a:rPr lang="en-GB" sz="3000" dirty="0" smtClean="0">
                <a:latin typeface="Arial Rounded MT Bold" panose="020F0704030504030204" pitchFamily="34" charset="0"/>
              </a:rPr>
              <a:t>Later, the tadpoles grow front legs. </a:t>
            </a:r>
            <a:endParaRPr lang="en-GB" sz="3000" dirty="0">
              <a:latin typeface="Arial Rounded MT Bold" panose="020F0704030504030204" pitchFamily="34" charset="0"/>
            </a:endParaRPr>
          </a:p>
        </p:txBody>
      </p:sp>
      <p:pic>
        <p:nvPicPr>
          <p:cNvPr id="8194" name="Picture 2" descr="http://www.google.co.uk/url?sa=i&amp;source=images&amp;cd=&amp;docid=FlAy_3jMbZ4w_M&amp;tbnid=15M10sXgJ5IBMM:&amp;ved=0CAUQjBw&amp;url=http%3A%2F%2Fcdn2.arkive.org%2Fmedia%2F99%2F99E8CBEE-D793-4D90-8B3C-D68F79864215%2FPresentation.Large%2FCommon-frog-tadpole-with-front-and-hind-legs.jpg&amp;ei=L-y6UsyKKqWf7AaooICoBA&amp;psig=AFQjCNE46AE7WzHl4SXCxnTCcOXFRsoO8g&amp;ust=13880682717299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392" y="1805905"/>
            <a:ext cx="6191250" cy="4143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465704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447" y="1028343"/>
            <a:ext cx="7377960" cy="553998"/>
          </a:xfrm>
          <a:prstGeom prst="rect">
            <a:avLst/>
          </a:prstGeom>
          <a:noFill/>
        </p:spPr>
        <p:txBody>
          <a:bodyPr wrap="square" rtlCol="0">
            <a:spAutoFit/>
          </a:bodyPr>
          <a:lstStyle/>
          <a:p>
            <a:pPr algn="ctr"/>
            <a:r>
              <a:rPr lang="en-GB" sz="3000" dirty="0" smtClean="0">
                <a:latin typeface="Arial Rounded MT Bold" panose="020F0704030504030204" pitchFamily="34" charset="0"/>
              </a:rPr>
              <a:t>The frogs start to come onto the land.</a:t>
            </a:r>
            <a:endParaRPr lang="en-GB" sz="3000" dirty="0">
              <a:latin typeface="Arial Rounded MT Bold" panose="020F0704030504030204" pitchFamily="34" charset="0"/>
            </a:endParaRPr>
          </a:p>
        </p:txBody>
      </p:sp>
      <p:pic>
        <p:nvPicPr>
          <p:cNvPr id="10242" name="Picture 2" descr="http://3.bp.blogspot.com/-fRfs0BIHXe8/TiI2YPtL88I/AAAAAAAADlw/5FaO9yLHNOo/s1600/frog+metamorphosisr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927" y="2276872"/>
            <a:ext cx="5715000" cy="3324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2903062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447" y="1028343"/>
            <a:ext cx="7377960" cy="553998"/>
          </a:xfrm>
          <a:prstGeom prst="rect">
            <a:avLst/>
          </a:prstGeom>
          <a:noFill/>
        </p:spPr>
        <p:txBody>
          <a:bodyPr wrap="square" rtlCol="0">
            <a:spAutoFit/>
          </a:bodyPr>
          <a:lstStyle/>
          <a:p>
            <a:pPr algn="ctr"/>
            <a:r>
              <a:rPr lang="en-GB" sz="3000" dirty="0" smtClean="0">
                <a:latin typeface="Arial Rounded MT Bold" panose="020F0704030504030204" pitchFamily="34" charset="0"/>
              </a:rPr>
              <a:t>Their tails get shorter and shorter.</a:t>
            </a:r>
            <a:endParaRPr lang="en-GB" sz="3000" dirty="0">
              <a:latin typeface="Arial Rounded MT Bold" panose="020F0704030504030204" pitchFamily="34" charset="0"/>
            </a:endParaRPr>
          </a:p>
        </p:txBody>
      </p:sp>
      <p:pic>
        <p:nvPicPr>
          <p:cNvPr id="12290" name="Picture 2" descr="http://1.bp.blogspot.com/-LelhHa6dJOg/TiI3HwA2gII/AAAAAAAADl0/F_A2yVzOjaM/s1600/frog+metamorphosisres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927" y="2132856"/>
            <a:ext cx="5715000" cy="3152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2889920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447" y="1028343"/>
            <a:ext cx="7377960" cy="553998"/>
          </a:xfrm>
          <a:prstGeom prst="rect">
            <a:avLst/>
          </a:prstGeom>
          <a:noFill/>
        </p:spPr>
        <p:txBody>
          <a:bodyPr wrap="square" rtlCol="0">
            <a:spAutoFit/>
          </a:bodyPr>
          <a:lstStyle/>
          <a:p>
            <a:pPr algn="ctr"/>
            <a:r>
              <a:rPr lang="en-GB" sz="3000" dirty="0" smtClean="0">
                <a:latin typeface="Arial Rounded MT Bold" panose="020F0704030504030204" pitchFamily="34" charset="0"/>
              </a:rPr>
              <a:t>Until you hardly see it.</a:t>
            </a:r>
            <a:endParaRPr lang="en-GB" sz="3000" dirty="0">
              <a:latin typeface="Arial Rounded MT Bold" panose="020F0704030504030204" pitchFamily="34" charset="0"/>
            </a:endParaRPr>
          </a:p>
        </p:txBody>
      </p:sp>
      <p:pic>
        <p:nvPicPr>
          <p:cNvPr id="11268" name="Picture 4" descr="http://ed101.bu.edu/StudentDoc/Archives/ED101sp07/pinatrip/Fr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40" y="1826256"/>
            <a:ext cx="5609880" cy="42091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74819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39552" y="836712"/>
            <a:ext cx="8136904" cy="1015663"/>
          </a:xfrm>
          <a:prstGeom prst="rect">
            <a:avLst/>
          </a:prstGeom>
          <a:noFill/>
        </p:spPr>
        <p:txBody>
          <a:bodyPr wrap="square" rtlCol="0">
            <a:spAutoFit/>
          </a:bodyPr>
          <a:lstStyle/>
          <a:p>
            <a:pPr algn="ctr"/>
            <a:r>
              <a:rPr lang="en-GB" sz="2900" dirty="0" smtClean="0">
                <a:latin typeface="Arial Rounded MT Bold" panose="020F0704030504030204" pitchFamily="34" charset="0"/>
              </a:rPr>
              <a:t>Soon the frogs will have to find another frog so that they can make more frog eggs.</a:t>
            </a:r>
            <a:endParaRPr lang="en-GB" sz="2900" dirty="0">
              <a:latin typeface="Arial Rounded MT Bold" panose="020F0704030504030204" pitchFamily="34" charset="0"/>
            </a:endParaRPr>
          </a:p>
        </p:txBody>
      </p:sp>
      <p:pic>
        <p:nvPicPr>
          <p:cNvPr id="13314" name="Picture 2" descr="http://1.bp.blogspot.com/-hip-bX_n6Wk/TiI4RXdfF5I/AAAAAAAADl8/jzZkQGR39go/s640/joel+04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344" y="2050504"/>
            <a:ext cx="60960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1529094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11560" y="593393"/>
            <a:ext cx="7992888" cy="1446550"/>
          </a:xfrm>
          <a:prstGeom prst="rect">
            <a:avLst/>
          </a:prstGeom>
          <a:noFill/>
        </p:spPr>
        <p:txBody>
          <a:bodyPr wrap="square" rtlCol="0">
            <a:spAutoFit/>
          </a:bodyPr>
          <a:lstStyle/>
          <a:p>
            <a:pPr algn="ctr"/>
            <a:r>
              <a:rPr lang="en-GB" sz="2200" dirty="0" smtClean="0">
                <a:latin typeface="Arial Rounded MT Bold" panose="020F0704030504030204" pitchFamily="34" charset="0"/>
              </a:rPr>
              <a:t>There are lots of different types of frogs. They live in different countries around the world. Some of them have bright colours and some have colours which make them hard to see. Some of them are poisonous. </a:t>
            </a:r>
            <a:endParaRPr lang="en-GB" sz="2200" dirty="0">
              <a:latin typeface="Arial Rounded MT Bold" panose="020F0704030504030204" pitchFamily="34" charset="0"/>
            </a:endParaRPr>
          </a:p>
        </p:txBody>
      </p:sp>
      <p:pic>
        <p:nvPicPr>
          <p:cNvPr id="2050" name="Picture 2" descr="http://www.google.co.uk/url?sa=i&amp;source=images&amp;cd=&amp;docid=gM5Y2v55QqdlyM&amp;tbnid=QUzmfYEqC6gssM:&amp;ved=0CAUQjBw4kgE&amp;url=http%3A%2F%2Fwww.judyhelgen.com%2Fwp-content%2Fuploads%2F2012%2F06%2FRapiScans2011Wetl_2frogs.jpg&amp;ei=_ei6Uq3FI-OS7Ab2koDAAw&amp;psig=AFQjCNGBS-AK2d9R9ywcFvLkx2Q5DhsZcw&amp;ust=1388067453640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382497"/>
            <a:ext cx="2467429"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oogle.co.uk/url?sa=i&amp;source=images&amp;cd=&amp;docid=zmRzoVN_QGSv3M&amp;tbnid=8iaYKzWgipXUOM:&amp;ved=0CAUQjBw&amp;url=http%3A%2F%2Fupload.wikimedia.org%2Fwikipedia%2Fcommons%2Fb%2Fbe%2FRed_eyed_tree_frog_edit2.jpg&amp;ei=ifS6UvOXC-XY7AaMnoB4&amp;psig=AFQjCNGwhBFOxZMzGj3VehSO8TzWwQJePw&amp;ust=13880704092776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5893" y="2229450"/>
            <a:ext cx="2520280" cy="18909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google.co.uk/url?sa=i&amp;source=images&amp;cd=&amp;docid=LmibhT9Y6XFixM&amp;tbnid=p5Z3pdgBPq03nM:&amp;ved=0CAUQjBw4ngE&amp;url=http%3A%2F%2F3.bp.blogspot.com%2F-05WciUbGmpI%2FTuBUGD0rbYI%2FAAAAAAAADeo%2FMg7_u0H3nd0%2Fs1600%2FFrog-03.jpg&amp;ei=9_S6UvOMLZSp7AbGsIDQBQ&amp;psig=AFQjCNGjdtEbYCVMinDxFER1vX3Xexhg0Q&amp;ust=13880705198039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533" y="2176928"/>
            <a:ext cx="2319464" cy="19435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google.co.uk/url?sa=i&amp;source=images&amp;cd=&amp;docid=ifTsjssKKAaHdM&amp;tbnid=TZADaKnQltZw_M:&amp;ved=0CAUQjBw&amp;url=http%3A%2F%2Fwww.petsfoto.com%2Fwp-content%2Fuploads%2F2010%2F06%2FBlue-Poison-Dart-Frog2.jpg&amp;ei=fPW6UpnbLOr07AaI-IHICA&amp;psig=AFQjCNFc2QnBxhNrvjfIgIJrdgNsORkRiw&amp;ust=138807065280128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8008" y="2310297"/>
            <a:ext cx="2059992" cy="154562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tatic.guim.co.uk/sys-images/Environment/Pix/pictures/2008/01/08/commonfro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1412" y="4653136"/>
            <a:ext cx="2309242" cy="138554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google.co.uk/url?sa=i&amp;source=images&amp;cd=&amp;docid=t1R1xrgjcNQLZM&amp;tbnid=lmhUkBwYehyl_M:&amp;ved=0CAUQjBw4EQ&amp;url=http%3A%2F%2Ffrogsaregreen.com%2Fwp-content%2Fuploads%2F2012%2F04%2FMax_and_Crucifer.jpg&amp;ei=dva6UsLkEOXX7Aa4toCQBg&amp;psig=AFQjCNELPVHYLFZo5aQWrShfWUa0xjCAuQ&amp;ust=13880709023265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8016" y="4274100"/>
            <a:ext cx="2539976" cy="16933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2073639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11560" y="593393"/>
            <a:ext cx="7992888" cy="553998"/>
          </a:xfrm>
          <a:prstGeom prst="rect">
            <a:avLst/>
          </a:prstGeom>
          <a:noFill/>
        </p:spPr>
        <p:txBody>
          <a:bodyPr wrap="square" rtlCol="0">
            <a:spAutoFit/>
          </a:bodyPr>
          <a:lstStyle/>
          <a:p>
            <a:pPr algn="ctr"/>
            <a:r>
              <a:rPr lang="en-GB" sz="3000" dirty="0" smtClean="0">
                <a:latin typeface="Arial Rounded MT Bold" panose="020F0704030504030204" pitchFamily="34" charset="0"/>
              </a:rPr>
              <a:t>Here’s a summary of the life cycle</a:t>
            </a:r>
            <a:endParaRPr lang="en-GB" sz="3000" dirty="0">
              <a:latin typeface="Arial Rounded MT Bold" panose="020F0704030504030204" pitchFamily="34" charset="0"/>
            </a:endParaRPr>
          </a:p>
        </p:txBody>
      </p:sp>
      <p:pic>
        <p:nvPicPr>
          <p:cNvPr id="10" name="Picture 4" descr="http://www.google.co.uk/url?sa=i&amp;source=images&amp;cd=&amp;docid=EF3JSOhCaCJYdM&amp;tbnid=Z0LIutEcRUA6pM:&amp;ved=0CAUQjBw4KQ&amp;url=http%3A%2F%2Fwww.surrey-arg.org.uk%2FSARG%2F08000-TheAnimals%2FSpeciesPages%2FAgile_Frog%2FAgile_Frog_Pair.jpg&amp;ei=pfi6UrCvHPKS7AbLuICICQ&amp;psig=AFQjCNGkZhWc7L1XukTyeXIlry7jyBt4Pg&amp;ust=1388071461514121"/>
          <p:cNvPicPr>
            <a:picLocks noChangeAspect="1" noChangeArrowheads="1"/>
          </p:cNvPicPr>
          <p:nvPr/>
        </p:nvPicPr>
        <p:blipFill rotWithShape="1">
          <a:blip r:embed="rId3">
            <a:extLst>
              <a:ext uri="{28A0092B-C50C-407E-A947-70E740481C1C}">
                <a14:useLocalDpi xmlns:a14="http://schemas.microsoft.com/office/drawing/2010/main" val="0"/>
              </a:ext>
            </a:extLst>
          </a:blip>
          <a:srcRect t="10209" b="18619"/>
          <a:stretch/>
        </p:blipFill>
        <p:spPr bwMode="auto">
          <a:xfrm>
            <a:off x="2518667" y="1340768"/>
            <a:ext cx="3925541" cy="1512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http://www.google.co.uk/url?sa=i&amp;source=images&amp;cd=&amp;docid=orXbMYqLY0uRRM&amp;tbnid=X9YyGiVD26ySIM:&amp;ved=0CAUQjBw4Cg&amp;url=http%3A%2F%2Fwww.chicagowilderness.org%2FCW_Archives%2Fissues%2Fsummer2008%2Fimages%2Ffrog_eggs.jpg&amp;ei=VOq6Uq7rFumI7Aba04C4CA&amp;psig=AFQjCNFgnhXRHNcqjmuH7aVZyahdT0N0Ig&amp;ust=13880677964439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059494"/>
            <a:ext cx="2236329" cy="1268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descr="http://www.google.co.uk/url?sa=i&amp;source=images&amp;cd=&amp;docid=WgyrKJ5JjO7igM&amp;tbnid=FiX_QJgKCXJ5HM:&amp;ved=0CAUQjBw&amp;url=http%3A%2F%2Fcdn2.arkive.org%2Fmedia%2FE9%2FE9496031-4E10-4032-9AB4-41D02BBA6CAA%2FPresentation.Large%2FCommon-toad-tadpole-with-back-legs.jpg&amp;ei=Fey6Ut6gKeWR7AbRx4CIAg&amp;psig=AFQjCNG43QDCFli11TsHGUSoiqPqnR7VhQ&amp;ust=138806824571801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811"/>
          <a:stretch/>
        </p:blipFill>
        <p:spPr bwMode="auto">
          <a:xfrm flipH="1">
            <a:off x="3203848" y="4484378"/>
            <a:ext cx="2956989" cy="1686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2" descr="http://3.bp.blogspot.com/-fRfs0BIHXe8/TiI2YPtL88I/AAAAAAAADlw/5FaO9yLHNOo/s1600/frog+metamorphosisres.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928" r="21442"/>
          <a:stretch/>
        </p:blipFill>
        <p:spPr bwMode="auto">
          <a:xfrm>
            <a:off x="917429" y="2947136"/>
            <a:ext cx="1944216" cy="1723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BDAAkGBwgHBgkIBwgKCgkLDRYPDQwMDRsUFRAWIB0iIiAdHx8kKDQsJCYxJx8fLT0tMTU3Ojo6Iys/RD84QzQ5Ojf/2wBDAQoKCg0MDRoPDxo3JR8lNzc3Nzc3Nzc3Nzc3Nzc3Nzc3Nzc3Nzc3Nzc3Nzc3Nzc3Nzc3Nzc3Nzc3Nzc3Nzc3Nzf/wAARCADhAOEDASIAAhEBAxEB/8QAHAABAAIDAQEBAAAAAAAAAAAAAAcIBAUGAwEC/8QAQRAAAgEDAgEIBQYNBQAAAAAAAAECAwQFBhEhBxITMUFRYYEIFCJxkRUjMkKCoRYXM1JVYnKSk7LBwtMkQ6LR8f/EABQBAQAAAAAAAAAAAAAAAAAAAAD/xAAUEQEAAAAAAAAAAAAAAAAAAAAA/9oADAMBAAIRAxEAPwCcQAAAAAAAAAAAAAAAAAAAAAAAAAAAAAAAAAAAAAAAAAAAAAAAAAAAAAAAAAAAAAAAAAAAAAAAAAAAAAAAAAAAAAAAAAAAAAAAAAABzmtNXWujrS2vcja3NWzrVeinVt1GTpSa3W6bXB7P4eJ44TlE0nm1FWeatoVHw6K4l0M9+5Ke2/luB1IPiakk000+prtPoAAAAAAAAAAAAAAAAAAAAAAAAAAAAAAAAAAAaTWmChqXTGQxM9lK4pPopP6tRcYP95Ly3KdVqc6NWdKrFwqQk4yjJbNNdaZeArFy6ad+RdaVL2jDm2uUi7iLS4Kp1VF799pfbA5DC6ozuCkniMrd2sU9+jp1XzG/GL9l+aO/wfLpqKy5sMta2mSprrlt0NR+cfZ/4kUgCyuD5btLX+0MjG6xtTtdWn0kPKUN38UjvcRnsRmoc/E5K0vElu1QqqTj70uK8ylp+6dSdKpGpSnKE4veMovZp+DAvACpuE5T9X4ZxVHMVrmkv9q8+eT8N5e0vJonHkn11lta0LupkMXQt6NttH1mjOSjUm+PNUXv1Li/a4brvAkEAAAAAAAAAAAAAAAAAAAAAAAAAAAY2Rv7TGWdW8yFxSt7akt51aslGMUQfrnlvr1pVLLSFPoaXFO+rQ9uX7EHwivGW78EBMeodS4bTdsrjNZCjawf0Yye85/sxXF+SIB5WeUjGaytKNhj8ZVjC3rdJC8rySn1NNKK32T4db7FwI4v767yN1O6v7mtc3FR7zq1puUn5sxwAAAAADKxlhc5TIW9hZU3UubipGnTgu2Tey/9LgaP09baX09Z4m12aow+cqbbOpUfGUn738Fsuwib0e9IfldU31P86jYqS8pzX8q+0TkAAAAAAAAAAAAAAAAAAAAAAAAAOb1trTE6Nx3rOSqOdeomqFrT+nVa7u5d7fBeL2Rh8o+vLLRWLU5KNfI101bW2/X+tLuivv6l2tVcz2av9QZOtkcrcSr3NV8W+qK7IpdiXYgNrrbW2Y1jfdNkq3MtoS3oWlN7U6S/q/1nx9y4HNAAAbPA6fy2orz1XDWFa6q8OdzF7MF3yk+EV4tomTSnIRQpqFxqm+dWfW7S0e0V4Sm+L8kveBBALc3+gsBU0vf4PHY21s6d1RcFUhT9pSXGEnL6UtpJPi+wqZeWtayu69pdU3Tr0KkqdSD64yi9mvigPE3OkdP3OqNQ2eJtN1KvP5yptuqcFxlJ+5fF7LtNMWP5BdIfI2BlnLynte5KK6NSXGnQ61+8/a9yiBJWMsLbF4+2sLKmqdvb0406cF2RS2+PiZQAAAAAAAAAAAAAAAAAAAAAAAOd11qyy0dgquRu9p1X7FvQT2dap2LwXa32Lx2T3l7dULG0rXd3VjSt6EHUqVJdUYpbtvyKl8ousLnWWoKl7Pnws6W9O0oN/k4b9b/WfW/JdSQGn1Bmr/UOWr5PKVnVuK0t33RXZGK7EuxGuAAEucm3I7XzNKllNT9La2MtpUrWPs1ay75fmx+9+HBvdcj3JbGEKGodS26lOSU7SzqR4RXZOafb3Ls63x22m0DCxOKx+GsoWWKtKNrbQ6qdKOy3733vxfEzQABW/wBIHTnyZqill6ENrfJw3nt1KrHZS+K5r8XziyBxvK1p38JNE3tClTc7u2XrNukm25wT3SXa3FyXvaAr5yX6Tnq7VNC1qQfqND567l2cxP6Pvk9l8X2Fs4QjThGEIqMYrZRS2SXccXySaRWk9K0o3FNRyN5tXum1xi2vZh9lfe5d52wAAAAAAAAAAAAAAAAAAAAAAANfqDLW+Cwt5lLx7UbWk6klvxlt1RXi3sl4sCIPSD1g4Rp6Vsamzko1r5xfZ1wh/c/s+JBZmZfI3OXyl1kb2fPuLmrKrUfZu3vsvBdSXcYYAlrkR5Po5q6jqHMUedjref8ApqU1wr1E+t98Yv4vh2NHCaH01cas1Ja4q3cowm+fXqpb9FSX0pf0Xi0W7xtjbYywt7GxpRpW1vTVOnCP1YrqAyQAAAAAAAAAAAAAAAAAAAAAAAAAAAAAAACGfSM1D0GOsNP0J7TuZesXCT+pF7QT8HLd/YJmKlcq2Zec15lbhS51GjV9Wo8d1zafs8PBtN+YHIgG40hhJ6i1NjsTT3SuayjNrrjBcZvyimwJ85BtLRw+l/le5p7XmT2nFtcY0V9BefGXinHuJPPOhRp29CnRoQjTpU4qEIRWyiktkkegAAAAAAAAAAAAAAAAAAAAAAAAAAAAAAAAGt1JkViNP5LJPbe1tqlVb9rjFtL47FL5ScpOUm3Jvdt9rLScuN76nyc5CCk1K5qUqKa8ZqT+6LKtACYPRxw6uM7ksvUinG0oKjT3X16j4te6MWvtEPlmPR+x3qmg1dNe1e3VSpv4R2gvvg/iBJYAAAAAAAAAAAAAAAAAAAAAAAAAAAAAAAAAAiP0kLhQ0tjbbfjUvuft4RhJf3IrwTv6S85KzwEE/ZdWu2vFKH/bIIAIt5yZWis9AYGkltzrOFR++ftv+YqGXN0lCNPSuGhFbRjYUEl4dHEDbAAAAAAAAAAAAAAAAAAAAAAAAAAAAAAAAAACPOV3QmS1tSxcMZcWlF2kqrn6zKS35yjttzYv81kbfiF1N+kcR/Eq/wCMsYAK5/iF1N+kcR/Eq/4yf8LaTsMPY2dWUZVLe3p0pOPU3GKT28OBmgAAAAAAAAAAAAAAAAAAAAAAAAAAAAAAAAAAAAAAAAAAAAAAAAAAAAAAAAAAAAAAAAAAAAAAAAAAAAAAAAAAAAAAAAAAAAAAAAAAAAAAAAAAAAAAAAAAAAAAAAAAAAAAAAAAAAAAAAAAAAAAAAAAAP/Z">
            <a:hlinkClick r:id="rId8"/>
          </p:cNvPr>
          <p:cNvSpPr>
            <a:spLocks noChangeAspect="1" noChangeArrowheads="1"/>
          </p:cNvSpPr>
          <p:nvPr/>
        </p:nvSpPr>
        <p:spPr bwMode="auto">
          <a:xfrm>
            <a:off x="28575" y="-1820863"/>
            <a:ext cx="3800475" cy="3800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388" name="Picture 4" descr="http://upload.wikimedia.org/wikipedia/commons/8/83/2011_Arrow_black_curving_axe_67%C2%B0_attraction.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368" t="17330" r="21785" b="18008"/>
          <a:stretch/>
        </p:blipFill>
        <p:spPr bwMode="auto">
          <a:xfrm rot="5400000">
            <a:off x="6651176" y="1627401"/>
            <a:ext cx="1246327" cy="13931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upload.wikimedia.org/wikipedia/commons/8/83/2011_Arrow_black_curving_axe_67%C2%B0_attraction.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368" t="17330" r="21785" b="18008"/>
          <a:stretch/>
        </p:blipFill>
        <p:spPr bwMode="auto">
          <a:xfrm rot="11523656">
            <a:off x="6431985" y="4442568"/>
            <a:ext cx="1246327" cy="13931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upload.wikimedia.org/wikipedia/commons/8/83/2011_Arrow_black_curving_axe_67%C2%B0_attraction.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368" t="17330" r="21785" b="18008"/>
          <a:stretch/>
        </p:blipFill>
        <p:spPr bwMode="auto">
          <a:xfrm rot="16200000">
            <a:off x="1541911" y="4630810"/>
            <a:ext cx="1246327" cy="13931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upload.wikimedia.org/wikipedia/commons/8/83/2011_Arrow_black_curving_axe_67%C2%B0_attraction.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368" t="17330" r="21785" b="18008"/>
          <a:stretch/>
        </p:blipFill>
        <p:spPr bwMode="auto">
          <a:xfrm rot="662770">
            <a:off x="959249" y="1559859"/>
            <a:ext cx="1246327" cy="139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578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447" y="1028343"/>
            <a:ext cx="7377960" cy="2400657"/>
          </a:xfrm>
          <a:prstGeom prst="rect">
            <a:avLst/>
          </a:prstGeom>
          <a:noFill/>
        </p:spPr>
        <p:txBody>
          <a:bodyPr wrap="square" rtlCol="0">
            <a:spAutoFit/>
          </a:bodyPr>
          <a:lstStyle/>
          <a:p>
            <a:pPr algn="ctr"/>
            <a:r>
              <a:rPr lang="en-GB" sz="3000" dirty="0" smtClean="0">
                <a:latin typeface="Arial Rounded MT Bold" panose="020F0704030504030204" pitchFamily="34" charset="0"/>
              </a:rPr>
              <a:t>Frogs are </a:t>
            </a:r>
            <a:r>
              <a:rPr lang="en-GB" sz="3000" b="1" u="sng" dirty="0" smtClean="0">
                <a:latin typeface="Arial Rounded MT Bold" panose="020F0704030504030204" pitchFamily="34" charset="0"/>
              </a:rPr>
              <a:t>amphibians</a:t>
            </a:r>
            <a:r>
              <a:rPr lang="en-GB" sz="3000" dirty="0" smtClean="0">
                <a:latin typeface="Arial Rounded MT Bold" panose="020F0704030504030204" pitchFamily="34" charset="0"/>
              </a:rPr>
              <a:t>. That means they live in the water when they were young (baby frogs) and then moved out of the water and onto the land when they grow up. </a:t>
            </a:r>
            <a:endParaRPr lang="en-GB" sz="3000" dirty="0">
              <a:latin typeface="Arial Rounded MT Bold" panose="020F0704030504030204" pitchFamily="34" charset="0"/>
            </a:endParaRPr>
          </a:p>
        </p:txBody>
      </p:sp>
      <p:sp>
        <p:nvSpPr>
          <p:cNvPr id="6" name="TextBox 5"/>
          <p:cNvSpPr txBox="1"/>
          <p:nvPr/>
        </p:nvSpPr>
        <p:spPr>
          <a:xfrm>
            <a:off x="913447" y="3911770"/>
            <a:ext cx="7377960" cy="553998"/>
          </a:xfrm>
          <a:prstGeom prst="rect">
            <a:avLst/>
          </a:prstGeom>
          <a:noFill/>
        </p:spPr>
        <p:txBody>
          <a:bodyPr wrap="square" rtlCol="0">
            <a:spAutoFit/>
          </a:bodyPr>
          <a:lstStyle/>
          <a:p>
            <a:pPr algn="ctr"/>
            <a:r>
              <a:rPr lang="en-GB" sz="3000" dirty="0" smtClean="0">
                <a:latin typeface="Arial Rounded MT Bold" panose="020F0704030504030204" pitchFamily="34" charset="0"/>
              </a:rPr>
              <a:t>We’re going to follow their journey…</a:t>
            </a:r>
            <a:endParaRPr lang="en-GB" sz="3000" dirty="0">
              <a:latin typeface="Arial Rounded MT Bold" panose="020F07040305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202291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447" y="1028343"/>
            <a:ext cx="7377960" cy="1477328"/>
          </a:xfrm>
          <a:prstGeom prst="rect">
            <a:avLst/>
          </a:prstGeom>
          <a:noFill/>
        </p:spPr>
        <p:txBody>
          <a:bodyPr wrap="square" rtlCol="0">
            <a:spAutoFit/>
          </a:bodyPr>
          <a:lstStyle/>
          <a:p>
            <a:pPr algn="ctr"/>
            <a:r>
              <a:rPr lang="en-GB" sz="3000" dirty="0" smtClean="0">
                <a:latin typeface="Arial Rounded MT Bold" panose="020F0704030504030204" pitchFamily="34" charset="0"/>
              </a:rPr>
              <a:t>Here’s the mummy and daddy frog. The mummy frog is ready to lay her eggs.</a:t>
            </a:r>
            <a:endParaRPr lang="en-GB" sz="3000" dirty="0">
              <a:latin typeface="Arial Rounded MT Bold" panose="020F0704030504030204" pitchFamily="34" charset="0"/>
            </a:endParaRPr>
          </a:p>
        </p:txBody>
      </p:sp>
      <p:pic>
        <p:nvPicPr>
          <p:cNvPr id="1028" name="Picture 4" descr="http://www.google.co.uk/url?sa=i&amp;source=images&amp;cd=&amp;docid=EF3JSOhCaCJYdM&amp;tbnid=Z0LIutEcRUA6pM:&amp;ved=0CAUQjBw4KQ&amp;url=http%3A%2F%2Fwww.surrey-arg.org.uk%2FSARG%2F08000-TheAnimals%2FSpeciesPages%2FAgile_Frog%2FAgile_Frog_Pair.jpg&amp;ei=pfi6UrCvHPKS7AbLuICICQ&amp;psig=AFQjCNGkZhWc7L1XukTyeXIlry7jyBt4Pg&amp;ust=1388071461514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539" y="2509328"/>
            <a:ext cx="6581775" cy="3562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1460784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447" y="1028343"/>
            <a:ext cx="7377960" cy="1015663"/>
          </a:xfrm>
          <a:prstGeom prst="rect">
            <a:avLst/>
          </a:prstGeom>
          <a:noFill/>
        </p:spPr>
        <p:txBody>
          <a:bodyPr wrap="square" rtlCol="0">
            <a:spAutoFit/>
          </a:bodyPr>
          <a:lstStyle/>
          <a:p>
            <a:pPr algn="ctr"/>
            <a:r>
              <a:rPr lang="en-GB" sz="3000" dirty="0" smtClean="0">
                <a:latin typeface="Arial Rounded MT Bold" panose="020F0704030504030204" pitchFamily="34" charset="0"/>
              </a:rPr>
              <a:t>The mummy frog lays her eggs in the water</a:t>
            </a:r>
            <a:endParaRPr lang="en-GB" sz="3000" dirty="0">
              <a:latin typeface="Arial Rounded MT Bold" panose="020F0704030504030204" pitchFamily="34" charset="0"/>
            </a:endParaRPr>
          </a:p>
        </p:txBody>
      </p:sp>
      <p:pic>
        <p:nvPicPr>
          <p:cNvPr id="3074" name="Picture 2" descr="http://www.google.co.uk/url?sa=i&amp;source=images&amp;cd=&amp;docid=Y-PivxUQH_SKuM&amp;tbnid=IWdT46eUR4KTkM:&amp;ved=0CAUQjBw&amp;url=http%3A%2F%2Flaups.org%2Fgallery2%2Fd%2F3339-2%2F3rd_coldwater_FrogEggs_Derek_Haslam.jpg&amp;ei=Yuq6Up25Aojb7AbX3ICQDw&amp;psig=AFQjCNEbD5nPPBHp93CdxujQnI5fTsjAmA&amp;ust=1388067810095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309" y="2505671"/>
            <a:ext cx="5172236" cy="36528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1827922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55576" y="1028343"/>
            <a:ext cx="7632848" cy="1015663"/>
          </a:xfrm>
          <a:prstGeom prst="rect">
            <a:avLst/>
          </a:prstGeom>
          <a:noFill/>
        </p:spPr>
        <p:txBody>
          <a:bodyPr wrap="square" rtlCol="0">
            <a:spAutoFit/>
          </a:bodyPr>
          <a:lstStyle/>
          <a:p>
            <a:pPr algn="ctr"/>
            <a:r>
              <a:rPr lang="en-GB" sz="3000" dirty="0" smtClean="0">
                <a:latin typeface="Arial Rounded MT Bold" panose="020F0704030504030204" pitchFamily="34" charset="0"/>
              </a:rPr>
              <a:t>Here are the frog eggs. They are called a spawn. The eggs  haven’t hatched yet.</a:t>
            </a:r>
            <a:endParaRPr lang="en-GB" sz="3000" dirty="0">
              <a:latin typeface="Arial Rounded MT Bold" panose="020F0704030504030204" pitchFamily="34" charset="0"/>
            </a:endParaRPr>
          </a:p>
        </p:txBody>
      </p:sp>
      <p:pic>
        <p:nvPicPr>
          <p:cNvPr id="4098" name="Picture 2" descr="http://www.google.co.uk/url?sa=i&amp;source=images&amp;cd=&amp;docid=orXbMYqLY0uRRM&amp;tbnid=X9YyGiVD26ySIM:&amp;ved=0CAUQjBw4Cg&amp;url=http%3A%2F%2Fwww.chicagowilderness.org%2FCW_Archives%2Fissues%2Fsummer2008%2Fimages%2Ffrog_eggs.jpg&amp;ei=VOq6Uq7rFumI7Aba04C4CA&amp;psig=AFQjCNFgnhXRHNcqjmuH7aVZyahdT0N0Ig&amp;ust=13880677964439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99" y="2420888"/>
            <a:ext cx="5840809" cy="33123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1584145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447" y="757153"/>
            <a:ext cx="7377960" cy="1015663"/>
          </a:xfrm>
          <a:prstGeom prst="rect">
            <a:avLst/>
          </a:prstGeom>
          <a:noFill/>
        </p:spPr>
        <p:txBody>
          <a:bodyPr wrap="square" rtlCol="0">
            <a:spAutoFit/>
          </a:bodyPr>
          <a:lstStyle/>
          <a:p>
            <a:pPr algn="ctr"/>
            <a:r>
              <a:rPr lang="en-GB" sz="3000" dirty="0" smtClean="0">
                <a:latin typeface="Arial Rounded MT Bold" panose="020F0704030504030204" pitchFamily="34" charset="0"/>
              </a:rPr>
              <a:t>The eggs have hatched! One day these tadpoles will turn into frogs!</a:t>
            </a:r>
            <a:endParaRPr lang="en-GB" sz="3000" dirty="0">
              <a:latin typeface="Arial Rounded MT Bold" panose="020F0704030504030204" pitchFamily="34" charset="0"/>
            </a:endParaRPr>
          </a:p>
        </p:txBody>
      </p:sp>
      <p:pic>
        <p:nvPicPr>
          <p:cNvPr id="5128" name="Picture 8" descr="http://www.google.co.uk/url?sa=i&amp;source=images&amp;cd=&amp;docid=sXzCbrRko0NlNM&amp;tbnid=0LKquggLkSjiKM:&amp;ved=0CAUQjBw&amp;url=http%3A%2F%2Fcdn1.arkive.org%2Fmedia%2F1B%2F1BA2B8EE-57D2-4541-9861-2606B153AE3A%2FPresentation.Large%2FCommon-frog-spawn-and-newly-emerged-tadpoles.jpg&amp;ei=Y-u6UpifA47B7AajwYGQAQ&amp;psig=AFQjCNGAXsJSMvw8nKwkFqsRGUDEfHr3_w&amp;ust=13880680671104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522" y="2060848"/>
            <a:ext cx="5972822" cy="3960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1849158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447" y="836712"/>
            <a:ext cx="7377960" cy="1015663"/>
          </a:xfrm>
          <a:prstGeom prst="rect">
            <a:avLst/>
          </a:prstGeom>
          <a:noFill/>
        </p:spPr>
        <p:txBody>
          <a:bodyPr wrap="square" rtlCol="0">
            <a:spAutoFit/>
          </a:bodyPr>
          <a:lstStyle/>
          <a:p>
            <a:pPr algn="ctr"/>
            <a:r>
              <a:rPr lang="en-GB" sz="3000" dirty="0" smtClean="0">
                <a:latin typeface="Arial Rounded MT Bold" panose="020F0704030504030204" pitchFamily="34" charset="0"/>
              </a:rPr>
              <a:t>As the tadpoles grow, they develop back legs. Can you see them?</a:t>
            </a:r>
            <a:endParaRPr lang="en-GB" sz="3000" dirty="0">
              <a:latin typeface="Arial Rounded MT Bold" panose="020F0704030504030204" pitchFamily="34" charset="0"/>
            </a:endParaRPr>
          </a:p>
        </p:txBody>
      </p:sp>
      <p:pic>
        <p:nvPicPr>
          <p:cNvPr id="7170" name="Picture 2" descr="http://www.google.co.uk/url?sa=i&amp;source=images&amp;cd=&amp;docid=DOOMOoAPrhevwM&amp;tbnid=IVWT6WxQJ-34AM:&amp;ved=0CAUQjBw&amp;url=http%3A%2F%2Fcdn2.arkive.org%2Fmedia%2FE1%2FE1131D95-9567-4B74-8CBB-955CA2634881%2FPresentation.Large%2FRecently-hatched-common-frog-tadpoles.jpg&amp;ei=0Ou6UuXuMsWy7AatuYDQDw&amp;psig=AFQjCNHHmeejEq0tP214QxSZH3vd_4wEpg&amp;ust=13880681768765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23" y="2132856"/>
            <a:ext cx="5021610" cy="38164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2878860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10293" y="764704"/>
            <a:ext cx="7377960" cy="1015663"/>
          </a:xfrm>
          <a:prstGeom prst="rect">
            <a:avLst/>
          </a:prstGeom>
          <a:noFill/>
        </p:spPr>
        <p:txBody>
          <a:bodyPr wrap="square" rtlCol="0">
            <a:spAutoFit/>
          </a:bodyPr>
          <a:lstStyle/>
          <a:p>
            <a:pPr algn="ctr"/>
            <a:r>
              <a:rPr lang="en-GB" sz="3000" dirty="0" smtClean="0">
                <a:latin typeface="Arial Rounded MT Bold" panose="020F0704030504030204" pitchFamily="34" charset="0"/>
              </a:rPr>
              <a:t>Can you see the back legs on this tadpole?</a:t>
            </a:r>
            <a:endParaRPr lang="en-GB" sz="3000" dirty="0">
              <a:latin typeface="Arial Rounded MT Bold" panose="020F0704030504030204" pitchFamily="34" charset="0"/>
            </a:endParaRPr>
          </a:p>
        </p:txBody>
      </p:sp>
      <p:pic>
        <p:nvPicPr>
          <p:cNvPr id="9218" name="Picture 2" descr="http://www.google.co.uk/url?sa=i&amp;source=images&amp;cd=&amp;docid=WgyrKJ5JjO7igM&amp;tbnid=FiX_QJgKCXJ5HM:&amp;ved=0CAUQjBw&amp;url=http%3A%2F%2Fcdn2.arkive.org%2Fmedia%2FE9%2FE9496031-4E10-4032-9AB4-41D02BBA6CAA%2FPresentation.Large%2FCommon-toad-tadpole-with-back-legs.jpg&amp;ei=Fey6Ut6gKeWR7AbRx4CIAg&amp;psig=AFQjCNG43QDCFli11TsHGUSoiqPqnR7VhQ&amp;ust=1388068245718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094" y="1916832"/>
            <a:ext cx="619125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2096217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548680"/>
            <a:ext cx="7992888" cy="5760640"/>
          </a:xfrm>
          <a:prstGeom prst="roundRect">
            <a:avLst>
              <a:gd name="adj" fmla="val 10073"/>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447" y="829161"/>
            <a:ext cx="7377960" cy="1015663"/>
          </a:xfrm>
          <a:prstGeom prst="rect">
            <a:avLst/>
          </a:prstGeom>
          <a:noFill/>
        </p:spPr>
        <p:txBody>
          <a:bodyPr wrap="square" rtlCol="0">
            <a:spAutoFit/>
          </a:bodyPr>
          <a:lstStyle/>
          <a:p>
            <a:pPr algn="ctr"/>
            <a:r>
              <a:rPr lang="en-GB" sz="3000" dirty="0" smtClean="0">
                <a:latin typeface="Arial Rounded MT Bold" panose="020F0704030504030204" pitchFamily="34" charset="0"/>
              </a:rPr>
              <a:t>Young tadpoles eat algae. Algae is  green and is in the water. </a:t>
            </a:r>
            <a:endParaRPr lang="en-GB" sz="3000" dirty="0">
              <a:latin typeface="Arial Rounded MT Bold" panose="020F0704030504030204" pitchFamily="34" charset="0"/>
            </a:endParaRPr>
          </a:p>
        </p:txBody>
      </p:sp>
      <p:pic>
        <p:nvPicPr>
          <p:cNvPr id="14338" name="Picture 2" descr="http://www.google.co.uk/url?sa=i&amp;source=images&amp;cd=&amp;docid=nDw6tRSuntIt9M&amp;tbnid=R4wwDDjpkTXfXM:&amp;ved=0CAUQjBw&amp;url=http%3A%2F%2Fwww.whateats.com%2Fwp-content%2Fuploads%2F2010%2F03%2FTadpoles-ChristianFischer.jpg&amp;ei=_-66UpefMaiw7AavgoDwAQ&amp;psig=AFQjCNFdwEBDCXvq-r7fZVYqweY0X91daw&amp;ust=13880689918793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0105" y="2132856"/>
            <a:ext cx="5804644" cy="38596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59" y="6299160"/>
            <a:ext cx="490201" cy="442208"/>
          </a:xfrm>
          <a:prstGeom prst="rect">
            <a:avLst/>
          </a:prstGeom>
        </p:spPr>
      </p:pic>
    </p:spTree>
    <p:extLst>
      <p:ext uri="{BB962C8B-B14F-4D97-AF65-F5344CB8AC3E}">
        <p14:creationId xmlns:p14="http://schemas.microsoft.com/office/powerpoint/2010/main" val="2298915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368</Words>
  <Application>Microsoft Office PowerPoint</Application>
  <PresentationFormat>On-screen Show (4:3)</PresentationFormat>
  <Paragraphs>62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Vicars Green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TWray</dc:creator>
  <cp:lastModifiedBy>TWray</cp:lastModifiedBy>
  <cp:revision>26</cp:revision>
  <dcterms:created xsi:type="dcterms:W3CDTF">2013-12-25T14:03:31Z</dcterms:created>
  <dcterms:modified xsi:type="dcterms:W3CDTF">2013-12-25T15:39:01Z</dcterms:modified>
</cp:coreProperties>
</file>